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9" r:id="rId2"/>
  </p:sldMasterIdLst>
  <p:notesMasterIdLst>
    <p:notesMasterId r:id="rId28"/>
  </p:notesMasterIdLst>
  <p:handoutMasterIdLst>
    <p:handoutMasterId r:id="rId29"/>
  </p:handoutMasterIdLst>
  <p:sldIdLst>
    <p:sldId id="563" r:id="rId3"/>
    <p:sldId id="562" r:id="rId4"/>
    <p:sldId id="475" r:id="rId5"/>
    <p:sldId id="529" r:id="rId6"/>
    <p:sldId id="572" r:id="rId7"/>
    <p:sldId id="541" r:id="rId8"/>
    <p:sldId id="525" r:id="rId9"/>
    <p:sldId id="575" r:id="rId10"/>
    <p:sldId id="590" r:id="rId11"/>
    <p:sldId id="595" r:id="rId12"/>
    <p:sldId id="589" r:id="rId13"/>
    <p:sldId id="578" r:id="rId14"/>
    <p:sldId id="594" r:id="rId15"/>
    <p:sldId id="544" r:id="rId16"/>
    <p:sldId id="548" r:id="rId17"/>
    <p:sldId id="588" r:id="rId18"/>
    <p:sldId id="591" r:id="rId19"/>
    <p:sldId id="592" r:id="rId20"/>
    <p:sldId id="566" r:id="rId21"/>
    <p:sldId id="568" r:id="rId22"/>
    <p:sldId id="593" r:id="rId23"/>
    <p:sldId id="518" r:id="rId24"/>
    <p:sldId id="596" r:id="rId25"/>
    <p:sldId id="565" r:id="rId26"/>
    <p:sldId id="597" r:id="rId27"/>
  </p:sldIdLst>
  <p:sldSz cx="9144000" cy="5143500" type="screen16x9"/>
  <p:notesSz cx="7010400" cy="9296400"/>
  <p:defaultTextStyle>
    <a:defPPr>
      <a:defRPr lang="en-US"/>
    </a:defPPr>
    <a:lvl1pPr marL="0" algn="l" defTabSz="40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372" algn="l" defTabSz="40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744" algn="l" defTabSz="40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4116" algn="l" defTabSz="40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5488" algn="l" defTabSz="40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6860" algn="l" defTabSz="40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8232" algn="l" defTabSz="40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9605" algn="l" defTabSz="40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0976" algn="l" defTabSz="40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3F2"/>
    <a:srgbClr val="358494"/>
    <a:srgbClr val="358480"/>
    <a:srgbClr val="002060"/>
    <a:srgbClr val="D0C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434" autoAdjust="0"/>
  </p:normalViewPr>
  <p:slideViewPr>
    <p:cSldViewPr snapToGrid="0">
      <p:cViewPr>
        <p:scale>
          <a:sx n="88" d="100"/>
          <a:sy n="88" d="100"/>
        </p:scale>
        <p:origin x="894" y="72"/>
      </p:cViewPr>
      <p:guideLst>
        <p:guide orient="horz" pos="162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Botswana Ease of Doing Business 2017</a:t>
            </a:r>
          </a:p>
        </c:rich>
      </c:tx>
      <c:layout>
        <c:manualLayout>
          <c:xMode val="edge"/>
          <c:yMode val="edge"/>
          <c:x val="0.11736099786744515"/>
          <c:y val="1.772801731669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Ease of Doing Business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FE-4C68-9530-3CB4DF15C4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Overall</c:v>
                </c:pt>
                <c:pt idx="1">
                  <c:v>Starting a Business</c:v>
                </c:pt>
                <c:pt idx="2">
                  <c:v>Dealing with construction permits</c:v>
                </c:pt>
                <c:pt idx="3">
                  <c:v>Getting electricity</c:v>
                </c:pt>
                <c:pt idx="4">
                  <c:v>registering property</c:v>
                </c:pt>
                <c:pt idx="5">
                  <c:v>Getting credit</c:v>
                </c:pt>
                <c:pt idx="6">
                  <c:v>Protecting Minority Investors</c:v>
                </c:pt>
                <c:pt idx="7">
                  <c:v>Paying taxes</c:v>
                </c:pt>
                <c:pt idx="8">
                  <c:v>Trading across borders</c:v>
                </c:pt>
                <c:pt idx="9">
                  <c:v>Enforcing contracts</c:v>
                </c:pt>
                <c:pt idx="10">
                  <c:v>Resolving Insolvency 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71</c:v>
                </c:pt>
                <c:pt idx="1">
                  <c:v>153</c:v>
                </c:pt>
                <c:pt idx="2">
                  <c:v>50</c:v>
                </c:pt>
                <c:pt idx="3">
                  <c:v>125</c:v>
                </c:pt>
                <c:pt idx="4">
                  <c:v>70</c:v>
                </c:pt>
                <c:pt idx="5">
                  <c:v>75</c:v>
                </c:pt>
                <c:pt idx="6">
                  <c:v>81</c:v>
                </c:pt>
                <c:pt idx="7">
                  <c:v>55</c:v>
                </c:pt>
                <c:pt idx="8">
                  <c:v>51</c:v>
                </c:pt>
                <c:pt idx="9">
                  <c:v>132</c:v>
                </c:pt>
                <c:pt idx="10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FE-4C68-9530-3CB4DF15C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3198240"/>
        <c:axId val="1817519008"/>
      </c:barChart>
      <c:catAx>
        <c:axId val="170319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519008"/>
        <c:crosses val="autoZero"/>
        <c:auto val="1"/>
        <c:lblAlgn val="ctr"/>
        <c:lblOffset val="100"/>
        <c:noMultiLvlLbl val="0"/>
      </c:catAx>
      <c:valAx>
        <c:axId val="181751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19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517B4-9791-46B8-A813-F97DED69127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54AC186-4B33-4848-97AC-B6D3B53A0DFC}">
      <dgm:prSet phldrT="[Text]"/>
      <dgm:spPr/>
      <dgm:t>
        <a:bodyPr/>
        <a:lstStyle/>
        <a:p>
          <a:r>
            <a:rPr lang="en-US" dirty="0" smtClean="0"/>
            <a:t>About Botswana</a:t>
          </a:r>
          <a:endParaRPr lang="en-US" dirty="0"/>
        </a:p>
      </dgm:t>
    </dgm:pt>
    <dgm:pt modelId="{13A0F67E-0E30-47F2-A153-8A9690F0EF2D}" type="parTrans" cxnId="{6B00E524-E9CB-478F-934A-3B57C2C0A024}">
      <dgm:prSet/>
      <dgm:spPr/>
      <dgm:t>
        <a:bodyPr/>
        <a:lstStyle/>
        <a:p>
          <a:endParaRPr lang="en-US"/>
        </a:p>
      </dgm:t>
    </dgm:pt>
    <dgm:pt modelId="{03D7A0AD-CBED-4B6D-951E-13354B7ACA22}" type="sibTrans" cxnId="{6B00E524-E9CB-478F-934A-3B57C2C0A024}">
      <dgm:prSet/>
      <dgm:spPr/>
      <dgm:t>
        <a:bodyPr/>
        <a:lstStyle/>
        <a:p>
          <a:endParaRPr lang="en-US"/>
        </a:p>
      </dgm:t>
    </dgm:pt>
    <dgm:pt modelId="{07C4BB7F-9769-43D8-8F25-2A43769F9F01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Country Attributes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B8B39698-D247-49BC-AD24-F40F2B54ED7D}" type="parTrans" cxnId="{6DA775E1-B87F-4EC8-B1E9-11E37E7BF99C}">
      <dgm:prSet/>
      <dgm:spPr/>
      <dgm:t>
        <a:bodyPr/>
        <a:lstStyle/>
        <a:p>
          <a:endParaRPr lang="en-US"/>
        </a:p>
      </dgm:t>
    </dgm:pt>
    <dgm:pt modelId="{32BEFF87-17EF-4509-BC12-DB395366D621}" type="sibTrans" cxnId="{6DA775E1-B87F-4EC8-B1E9-11E37E7BF99C}">
      <dgm:prSet/>
      <dgm:spPr/>
      <dgm:t>
        <a:bodyPr/>
        <a:lstStyle/>
        <a:p>
          <a:endParaRPr lang="en-US"/>
        </a:p>
      </dgm:t>
    </dgm:pt>
    <dgm:pt modelId="{33F2079C-53AE-4313-ADC4-97CE005111FB}">
      <dgm:prSet phldrT="[Text]"/>
      <dgm:spPr/>
      <dgm:t>
        <a:bodyPr/>
        <a:lstStyle/>
        <a:p>
          <a:r>
            <a:rPr lang="en-US" dirty="0" smtClean="0"/>
            <a:t>Sector Opportunities</a:t>
          </a:r>
          <a:endParaRPr lang="en-US" dirty="0"/>
        </a:p>
      </dgm:t>
    </dgm:pt>
    <dgm:pt modelId="{ED2F52A5-BFE7-4A8C-94C8-E1C70E849AFF}" type="parTrans" cxnId="{98BA430C-D924-4072-80F2-012F1659231C}">
      <dgm:prSet/>
      <dgm:spPr/>
      <dgm:t>
        <a:bodyPr/>
        <a:lstStyle/>
        <a:p>
          <a:endParaRPr lang="en-US"/>
        </a:p>
      </dgm:t>
    </dgm:pt>
    <dgm:pt modelId="{B2AC4F30-82A3-4E9D-99E4-835469763381}" type="sibTrans" cxnId="{98BA430C-D924-4072-80F2-012F1659231C}">
      <dgm:prSet/>
      <dgm:spPr/>
      <dgm:t>
        <a:bodyPr/>
        <a:lstStyle/>
        <a:p>
          <a:endParaRPr lang="en-US"/>
        </a:p>
      </dgm:t>
    </dgm:pt>
    <dgm:pt modelId="{F0D962BC-F278-4C18-910F-8C016939F242}">
      <dgm:prSet/>
      <dgm:spPr/>
      <dgm:t>
        <a:bodyPr/>
        <a:lstStyle/>
        <a:p>
          <a:r>
            <a:rPr lang="en-US" dirty="0"/>
            <a:t>How can we facilitate you to Botswana</a:t>
          </a:r>
        </a:p>
      </dgm:t>
    </dgm:pt>
    <dgm:pt modelId="{EAB61761-0483-4250-AFA6-07857A15BD79}" type="parTrans" cxnId="{3EDAC1CD-1338-4A88-A7F9-42892BEA7331}">
      <dgm:prSet/>
      <dgm:spPr/>
      <dgm:t>
        <a:bodyPr/>
        <a:lstStyle/>
        <a:p>
          <a:endParaRPr lang="en-US"/>
        </a:p>
      </dgm:t>
    </dgm:pt>
    <dgm:pt modelId="{046AA7DC-0B8F-411E-B71C-50211EC104BC}" type="sibTrans" cxnId="{3EDAC1CD-1338-4A88-A7F9-42892BEA7331}">
      <dgm:prSet/>
      <dgm:spPr/>
      <dgm:t>
        <a:bodyPr/>
        <a:lstStyle/>
        <a:p>
          <a:endParaRPr lang="en-US"/>
        </a:p>
      </dgm:t>
    </dgm:pt>
    <dgm:pt modelId="{65E452E8-6CF2-44C7-AEF6-63114157295B}" type="pres">
      <dgm:prSet presAssocID="{572517B4-9791-46B8-A813-F97DED691277}" presName="Name0" presStyleCnt="0">
        <dgm:presLayoutVars>
          <dgm:dir/>
          <dgm:resizeHandles val="exact"/>
        </dgm:presLayoutVars>
      </dgm:prSet>
      <dgm:spPr/>
    </dgm:pt>
    <dgm:pt modelId="{FA06ADE2-F9E2-4BC4-B8FE-BC351FE2222A}" type="pres">
      <dgm:prSet presAssocID="{F54AC186-4B33-4848-97AC-B6D3B53A0D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EB7EE92-3ECA-4C75-8B85-C403618A8652}" type="pres">
      <dgm:prSet presAssocID="{03D7A0AD-CBED-4B6D-951E-13354B7ACA22}" presName="sibTrans" presStyleLbl="sibTrans2D1" presStyleIdx="0" presStyleCnt="3"/>
      <dgm:spPr/>
      <dgm:t>
        <a:bodyPr/>
        <a:lstStyle/>
        <a:p>
          <a:endParaRPr lang="en-ZA"/>
        </a:p>
      </dgm:t>
    </dgm:pt>
    <dgm:pt modelId="{77C39602-4CD7-4165-AF4E-49D83845AD62}" type="pres">
      <dgm:prSet presAssocID="{03D7A0AD-CBED-4B6D-951E-13354B7ACA22}" presName="connectorText" presStyleLbl="sibTrans2D1" presStyleIdx="0" presStyleCnt="3"/>
      <dgm:spPr/>
      <dgm:t>
        <a:bodyPr/>
        <a:lstStyle/>
        <a:p>
          <a:endParaRPr lang="en-ZA"/>
        </a:p>
      </dgm:t>
    </dgm:pt>
    <dgm:pt modelId="{592B98A0-7A70-4B4B-8A04-5C4299D9C96C}" type="pres">
      <dgm:prSet presAssocID="{07C4BB7F-9769-43D8-8F25-2A43769F9F0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4F5004E-A396-433B-8EBA-F68946BC2201}" type="pres">
      <dgm:prSet presAssocID="{32BEFF87-17EF-4509-BC12-DB395366D621}" presName="sibTrans" presStyleLbl="sibTrans2D1" presStyleIdx="1" presStyleCnt="3"/>
      <dgm:spPr/>
      <dgm:t>
        <a:bodyPr/>
        <a:lstStyle/>
        <a:p>
          <a:endParaRPr lang="en-ZA"/>
        </a:p>
      </dgm:t>
    </dgm:pt>
    <dgm:pt modelId="{911DC661-BC20-46BB-9886-55114009449B}" type="pres">
      <dgm:prSet presAssocID="{32BEFF87-17EF-4509-BC12-DB395366D621}" presName="connectorText" presStyleLbl="sibTrans2D1" presStyleIdx="1" presStyleCnt="3"/>
      <dgm:spPr/>
      <dgm:t>
        <a:bodyPr/>
        <a:lstStyle/>
        <a:p>
          <a:endParaRPr lang="en-ZA"/>
        </a:p>
      </dgm:t>
    </dgm:pt>
    <dgm:pt modelId="{F331315C-5BC6-4D37-9574-F9CCAA1538BB}" type="pres">
      <dgm:prSet presAssocID="{33F2079C-53AE-4313-ADC4-97CE005111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8DF0077-AA98-4499-94C8-9374A6E7166E}" type="pres">
      <dgm:prSet presAssocID="{B2AC4F30-82A3-4E9D-99E4-835469763381}" presName="sibTrans" presStyleLbl="sibTrans2D1" presStyleIdx="2" presStyleCnt="3"/>
      <dgm:spPr/>
      <dgm:t>
        <a:bodyPr/>
        <a:lstStyle/>
        <a:p>
          <a:endParaRPr lang="en-ZA"/>
        </a:p>
      </dgm:t>
    </dgm:pt>
    <dgm:pt modelId="{DD71C31A-DE56-409F-8310-3D35643C7FA4}" type="pres">
      <dgm:prSet presAssocID="{B2AC4F30-82A3-4E9D-99E4-835469763381}" presName="connectorText" presStyleLbl="sibTrans2D1" presStyleIdx="2" presStyleCnt="3"/>
      <dgm:spPr/>
      <dgm:t>
        <a:bodyPr/>
        <a:lstStyle/>
        <a:p>
          <a:endParaRPr lang="en-ZA"/>
        </a:p>
      </dgm:t>
    </dgm:pt>
    <dgm:pt modelId="{46C35CAD-77BB-4671-910C-76F76905CBD6}" type="pres">
      <dgm:prSet presAssocID="{F0D962BC-F278-4C18-910F-8C016939F24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D4A064F-ACA0-4124-A402-196CE9739435}" type="presOf" srcId="{32BEFF87-17EF-4509-BC12-DB395366D621}" destId="{911DC661-BC20-46BB-9886-55114009449B}" srcOrd="1" destOrd="0" presId="urn:microsoft.com/office/officeart/2005/8/layout/process1"/>
    <dgm:cxn modelId="{6DA775E1-B87F-4EC8-B1E9-11E37E7BF99C}" srcId="{572517B4-9791-46B8-A813-F97DED691277}" destId="{07C4BB7F-9769-43D8-8F25-2A43769F9F01}" srcOrd="1" destOrd="0" parTransId="{B8B39698-D247-49BC-AD24-F40F2B54ED7D}" sibTransId="{32BEFF87-17EF-4509-BC12-DB395366D621}"/>
    <dgm:cxn modelId="{492EE7B5-31B3-472F-90DA-31E46B64A5DA}" type="presOf" srcId="{03D7A0AD-CBED-4B6D-951E-13354B7ACA22}" destId="{0EB7EE92-3ECA-4C75-8B85-C403618A8652}" srcOrd="0" destOrd="0" presId="urn:microsoft.com/office/officeart/2005/8/layout/process1"/>
    <dgm:cxn modelId="{98BA430C-D924-4072-80F2-012F1659231C}" srcId="{572517B4-9791-46B8-A813-F97DED691277}" destId="{33F2079C-53AE-4313-ADC4-97CE005111FB}" srcOrd="2" destOrd="0" parTransId="{ED2F52A5-BFE7-4A8C-94C8-E1C70E849AFF}" sibTransId="{B2AC4F30-82A3-4E9D-99E4-835469763381}"/>
    <dgm:cxn modelId="{1EAFF8DA-4C83-403F-9B23-8CC3508DC6B3}" type="presOf" srcId="{F54AC186-4B33-4848-97AC-B6D3B53A0DFC}" destId="{FA06ADE2-F9E2-4BC4-B8FE-BC351FE2222A}" srcOrd="0" destOrd="0" presId="urn:microsoft.com/office/officeart/2005/8/layout/process1"/>
    <dgm:cxn modelId="{6B00E524-E9CB-478F-934A-3B57C2C0A024}" srcId="{572517B4-9791-46B8-A813-F97DED691277}" destId="{F54AC186-4B33-4848-97AC-B6D3B53A0DFC}" srcOrd="0" destOrd="0" parTransId="{13A0F67E-0E30-47F2-A153-8A9690F0EF2D}" sibTransId="{03D7A0AD-CBED-4B6D-951E-13354B7ACA22}"/>
    <dgm:cxn modelId="{25815A12-7CEF-4A0F-BEDC-CC2C3CCBE3A0}" type="presOf" srcId="{03D7A0AD-CBED-4B6D-951E-13354B7ACA22}" destId="{77C39602-4CD7-4165-AF4E-49D83845AD62}" srcOrd="1" destOrd="0" presId="urn:microsoft.com/office/officeart/2005/8/layout/process1"/>
    <dgm:cxn modelId="{C1A34A9E-C886-4926-BD3B-7E6B7254ADB9}" type="presOf" srcId="{07C4BB7F-9769-43D8-8F25-2A43769F9F01}" destId="{592B98A0-7A70-4B4B-8A04-5C4299D9C96C}" srcOrd="0" destOrd="0" presId="urn:microsoft.com/office/officeart/2005/8/layout/process1"/>
    <dgm:cxn modelId="{3EDAC1CD-1338-4A88-A7F9-42892BEA7331}" srcId="{572517B4-9791-46B8-A813-F97DED691277}" destId="{F0D962BC-F278-4C18-910F-8C016939F242}" srcOrd="3" destOrd="0" parTransId="{EAB61761-0483-4250-AFA6-07857A15BD79}" sibTransId="{046AA7DC-0B8F-411E-B71C-50211EC104BC}"/>
    <dgm:cxn modelId="{57685806-B65D-4CDC-AC73-A20A30FB60DE}" type="presOf" srcId="{32BEFF87-17EF-4509-BC12-DB395366D621}" destId="{E4F5004E-A396-433B-8EBA-F68946BC2201}" srcOrd="0" destOrd="0" presId="urn:microsoft.com/office/officeart/2005/8/layout/process1"/>
    <dgm:cxn modelId="{801C69CD-B159-4700-AE34-D38F8FC38520}" type="presOf" srcId="{572517B4-9791-46B8-A813-F97DED691277}" destId="{65E452E8-6CF2-44C7-AEF6-63114157295B}" srcOrd="0" destOrd="0" presId="urn:microsoft.com/office/officeart/2005/8/layout/process1"/>
    <dgm:cxn modelId="{1D8B578A-44D0-4CDA-B149-DB083B30B669}" type="presOf" srcId="{B2AC4F30-82A3-4E9D-99E4-835469763381}" destId="{78DF0077-AA98-4499-94C8-9374A6E7166E}" srcOrd="0" destOrd="0" presId="urn:microsoft.com/office/officeart/2005/8/layout/process1"/>
    <dgm:cxn modelId="{431E130E-2BE7-414D-91ED-4D96EAE9EFA1}" type="presOf" srcId="{B2AC4F30-82A3-4E9D-99E4-835469763381}" destId="{DD71C31A-DE56-409F-8310-3D35643C7FA4}" srcOrd="1" destOrd="0" presId="urn:microsoft.com/office/officeart/2005/8/layout/process1"/>
    <dgm:cxn modelId="{2C583E4D-5678-412E-8791-D460A63E1DEE}" type="presOf" srcId="{33F2079C-53AE-4313-ADC4-97CE005111FB}" destId="{F331315C-5BC6-4D37-9574-F9CCAA1538BB}" srcOrd="0" destOrd="0" presId="urn:microsoft.com/office/officeart/2005/8/layout/process1"/>
    <dgm:cxn modelId="{EB746B79-3B36-471E-82FD-A5381601D446}" type="presOf" srcId="{F0D962BC-F278-4C18-910F-8C016939F242}" destId="{46C35CAD-77BB-4671-910C-76F76905CBD6}" srcOrd="0" destOrd="0" presId="urn:microsoft.com/office/officeart/2005/8/layout/process1"/>
    <dgm:cxn modelId="{E0C6D71D-6322-4144-87B6-463385BDF274}" type="presParOf" srcId="{65E452E8-6CF2-44C7-AEF6-63114157295B}" destId="{FA06ADE2-F9E2-4BC4-B8FE-BC351FE2222A}" srcOrd="0" destOrd="0" presId="urn:microsoft.com/office/officeart/2005/8/layout/process1"/>
    <dgm:cxn modelId="{CEE5494E-B959-4BBB-A070-B756D4916C69}" type="presParOf" srcId="{65E452E8-6CF2-44C7-AEF6-63114157295B}" destId="{0EB7EE92-3ECA-4C75-8B85-C403618A8652}" srcOrd="1" destOrd="0" presId="urn:microsoft.com/office/officeart/2005/8/layout/process1"/>
    <dgm:cxn modelId="{1AF6D3BE-7539-40AE-B890-CF6EE0F09272}" type="presParOf" srcId="{0EB7EE92-3ECA-4C75-8B85-C403618A8652}" destId="{77C39602-4CD7-4165-AF4E-49D83845AD62}" srcOrd="0" destOrd="0" presId="urn:microsoft.com/office/officeart/2005/8/layout/process1"/>
    <dgm:cxn modelId="{CA1FE4B1-D87F-4D8B-BA24-45EEDA7BB4A8}" type="presParOf" srcId="{65E452E8-6CF2-44C7-AEF6-63114157295B}" destId="{592B98A0-7A70-4B4B-8A04-5C4299D9C96C}" srcOrd="2" destOrd="0" presId="urn:microsoft.com/office/officeart/2005/8/layout/process1"/>
    <dgm:cxn modelId="{7A1667C6-D112-4154-8415-18DECDB1BF5E}" type="presParOf" srcId="{65E452E8-6CF2-44C7-AEF6-63114157295B}" destId="{E4F5004E-A396-433B-8EBA-F68946BC2201}" srcOrd="3" destOrd="0" presId="urn:microsoft.com/office/officeart/2005/8/layout/process1"/>
    <dgm:cxn modelId="{133E80A0-7F55-4742-97D1-821EC3E90042}" type="presParOf" srcId="{E4F5004E-A396-433B-8EBA-F68946BC2201}" destId="{911DC661-BC20-46BB-9886-55114009449B}" srcOrd="0" destOrd="0" presId="urn:microsoft.com/office/officeart/2005/8/layout/process1"/>
    <dgm:cxn modelId="{90E1B441-EFAA-4631-B772-8468F3736860}" type="presParOf" srcId="{65E452E8-6CF2-44C7-AEF6-63114157295B}" destId="{F331315C-5BC6-4D37-9574-F9CCAA1538BB}" srcOrd="4" destOrd="0" presId="urn:microsoft.com/office/officeart/2005/8/layout/process1"/>
    <dgm:cxn modelId="{BA800282-9BFC-4579-8CF8-523B6C3258DA}" type="presParOf" srcId="{65E452E8-6CF2-44C7-AEF6-63114157295B}" destId="{78DF0077-AA98-4499-94C8-9374A6E7166E}" srcOrd="5" destOrd="0" presId="urn:microsoft.com/office/officeart/2005/8/layout/process1"/>
    <dgm:cxn modelId="{916749ED-B199-471C-B730-19C01B4DD817}" type="presParOf" srcId="{78DF0077-AA98-4499-94C8-9374A6E7166E}" destId="{DD71C31A-DE56-409F-8310-3D35643C7FA4}" srcOrd="0" destOrd="0" presId="urn:microsoft.com/office/officeart/2005/8/layout/process1"/>
    <dgm:cxn modelId="{122569A3-B12A-4C8A-B997-FA62D85F0EB8}" type="presParOf" srcId="{65E452E8-6CF2-44C7-AEF6-63114157295B}" destId="{46C35CAD-77BB-4671-910C-76F76905CBD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6ADE2-F9E2-4BC4-B8FE-BC351FE2222A}">
      <dsp:nvSpPr>
        <dsp:cNvPr id="0" name=""/>
        <dsp:cNvSpPr/>
      </dsp:nvSpPr>
      <dsp:spPr>
        <a:xfrm>
          <a:off x="3583" y="1213916"/>
          <a:ext cx="1566747" cy="984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About Botswana</a:t>
          </a:r>
          <a:endParaRPr lang="en-US" sz="1800" kern="1200" dirty="0"/>
        </a:p>
      </dsp:txBody>
      <dsp:txXfrm>
        <a:off x="32407" y="1242740"/>
        <a:ext cx="1509099" cy="926465"/>
      </dsp:txXfrm>
    </dsp:sp>
    <dsp:sp modelId="{0EB7EE92-3ECA-4C75-8B85-C403618A8652}">
      <dsp:nvSpPr>
        <dsp:cNvPr id="0" name=""/>
        <dsp:cNvSpPr/>
      </dsp:nvSpPr>
      <dsp:spPr>
        <a:xfrm>
          <a:off x="1727006" y="1511696"/>
          <a:ext cx="332150" cy="388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27006" y="1589407"/>
        <a:ext cx="232505" cy="233131"/>
      </dsp:txXfrm>
    </dsp:sp>
    <dsp:sp modelId="{592B98A0-7A70-4B4B-8A04-5C4299D9C96C}">
      <dsp:nvSpPr>
        <dsp:cNvPr id="0" name=""/>
        <dsp:cNvSpPr/>
      </dsp:nvSpPr>
      <dsp:spPr>
        <a:xfrm>
          <a:off x="2197030" y="1213916"/>
          <a:ext cx="1566747" cy="984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/>
            <a:t>Country Attributes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225854" y="1242740"/>
        <a:ext cx="1509099" cy="926465"/>
      </dsp:txXfrm>
    </dsp:sp>
    <dsp:sp modelId="{E4F5004E-A396-433B-8EBA-F68946BC2201}">
      <dsp:nvSpPr>
        <dsp:cNvPr id="0" name=""/>
        <dsp:cNvSpPr/>
      </dsp:nvSpPr>
      <dsp:spPr>
        <a:xfrm>
          <a:off x="3920453" y="1511696"/>
          <a:ext cx="332150" cy="388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20453" y="1589407"/>
        <a:ext cx="232505" cy="233131"/>
      </dsp:txXfrm>
    </dsp:sp>
    <dsp:sp modelId="{F331315C-5BC6-4D37-9574-F9CCAA1538BB}">
      <dsp:nvSpPr>
        <dsp:cNvPr id="0" name=""/>
        <dsp:cNvSpPr/>
      </dsp:nvSpPr>
      <dsp:spPr>
        <a:xfrm>
          <a:off x="4390477" y="1213916"/>
          <a:ext cx="1566747" cy="984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Sector Opportunities</a:t>
          </a:r>
          <a:endParaRPr lang="en-US" sz="1800" kern="1200" dirty="0"/>
        </a:p>
      </dsp:txBody>
      <dsp:txXfrm>
        <a:off x="4419301" y="1242740"/>
        <a:ext cx="1509099" cy="926465"/>
      </dsp:txXfrm>
    </dsp:sp>
    <dsp:sp modelId="{78DF0077-AA98-4499-94C8-9374A6E7166E}">
      <dsp:nvSpPr>
        <dsp:cNvPr id="0" name=""/>
        <dsp:cNvSpPr/>
      </dsp:nvSpPr>
      <dsp:spPr>
        <a:xfrm>
          <a:off x="6113900" y="1511696"/>
          <a:ext cx="332150" cy="388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113900" y="1589407"/>
        <a:ext cx="232505" cy="233131"/>
      </dsp:txXfrm>
    </dsp:sp>
    <dsp:sp modelId="{46C35CAD-77BB-4671-910C-76F76905CBD6}">
      <dsp:nvSpPr>
        <dsp:cNvPr id="0" name=""/>
        <dsp:cNvSpPr/>
      </dsp:nvSpPr>
      <dsp:spPr>
        <a:xfrm>
          <a:off x="6583924" y="1213916"/>
          <a:ext cx="1566747" cy="984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How can we facilitate you to Botswana</a:t>
          </a:r>
        </a:p>
      </dsp:txBody>
      <dsp:txXfrm>
        <a:off x="6612748" y="1242740"/>
        <a:ext cx="1509099" cy="926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AD37F-B6D5-9D4C-92E6-95B52C35002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BB735-AB41-8C48-8A06-A9081165C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3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7E122-9E5D-504D-8472-7E36733AB070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F47D5-2F2B-194A-B82D-F21BBBFB5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6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13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1372" algn="l" defTabSz="4013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2744" algn="l" defTabSz="4013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4116" algn="l" defTabSz="4013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5488" algn="l" defTabSz="4013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6860" algn="l" defTabSz="4013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8232" algn="l" defTabSz="4013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9605" algn="l" defTabSz="4013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0976" algn="l" defTabSz="4013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95F4785A-C2C2-4F6A-9919-0FF477745C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2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4852" indent="-28263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3FE49F-2F6A-2F45-B5DA-A6E59735DC0D}" type="slidenum">
              <a:rPr lang="en-US"/>
              <a:pPr/>
              <a:t>4</a:t>
            </a:fld>
            <a:endParaRPr lang="en-US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971753" y="8829676"/>
            <a:ext cx="303703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4" tIns="45742" rIns="91484" bIns="45742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E93D037-120A-C641-901E-543D22F72969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67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4852" indent="-28263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3FE49F-2F6A-2F45-B5DA-A6E59735DC0D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971754" y="8829675"/>
            <a:ext cx="303703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4" tIns="45742" rIns="91484" bIns="45742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E93D037-120A-C641-901E-543D22F72969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92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634B0214-3872-4B04-A69B-F14FE161677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27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F609B-7A84-45EB-9C80-D3AAEDF9BA5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9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4852" indent="-28263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526ECC-1235-D946-97D9-DB401C7B5C14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2929981" y="11516968"/>
            <a:ext cx="2240433" cy="60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4" tIns="45742" rIns="91484" bIns="45742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/>
            <a:fld id="{7F9A08F3-267C-E448-B469-A1841E1785A3}" type="slidenum">
              <a:rPr lang="en-US" sz="1200">
                <a:solidFill>
                  <a:prstClr val="black"/>
                </a:solidFill>
              </a:rPr>
              <a:pPr algn="r" defTabSz="457200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54150" y="909638"/>
            <a:ext cx="8080375" cy="4546600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547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4852" indent="-28263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3FE49F-2F6A-2F45-B5DA-A6E59735DC0D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5409" y="8684926"/>
            <a:ext cx="2971009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4" tIns="45742" rIns="91484" bIns="45742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E93D037-120A-C641-901E-543D22F72969}" type="slidenum">
              <a:rPr lang="en-US" sz="1200">
                <a:solidFill>
                  <a:prstClr val="black"/>
                </a:solidFill>
              </a:rPr>
              <a:pPr algn="r"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51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8814" indent="-28800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2021" indent="-230404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2830" indent="-230404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3639" indent="-230404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4448" indent="-230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5256" indent="-230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56065" indent="-230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16873" indent="-230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3FE49F-2F6A-2F45-B5DA-A6E59735DC0D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7139561" y="5104807"/>
            <a:ext cx="5459321" cy="26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22" tIns="46611" rIns="93222" bIns="46611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09018"/>
            <a:fld id="{8E93D037-120A-C641-901E-543D22F72969}" type="slidenum">
              <a:rPr lang="en-US" sz="1200">
                <a:solidFill>
                  <a:prstClr val="black"/>
                </a:solidFill>
              </a:rPr>
              <a:pPr algn="r" defTabSz="409018"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10088" y="403225"/>
            <a:ext cx="3581400" cy="2014538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0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4575" y="0"/>
            <a:ext cx="9144000" cy="5143500"/>
          </a:xfrm>
          <a:prstGeom prst="rect">
            <a:avLst/>
          </a:prstGeom>
          <a:gradFill>
            <a:gsLst>
              <a:gs pos="0">
                <a:srgbClr val="D0C7BF"/>
              </a:gs>
              <a:gs pos="100000">
                <a:srgbClr val="F4F3F2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74" tIns="40137" rIns="80274" bIns="4013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5" y="1597837"/>
            <a:ext cx="7772399" cy="1102519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4" y="2643365"/>
            <a:ext cx="6400802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401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5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737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8E5C653B-4224-D440-AF5B-80989F1CD3E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79"/>
            <a:ext cx="2895600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1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B3A5A9BE-A669-534F-965C-DB0388CD0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23" y="205996"/>
            <a:ext cx="2057401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9" y="205996"/>
            <a:ext cx="6019801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8E5C653B-4224-D440-AF5B-80989F1CD3E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79"/>
            <a:ext cx="2895600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1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B3A5A9BE-A669-534F-965C-DB0388CD0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4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394" y="93162"/>
            <a:ext cx="2133600" cy="225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C3D"/>
                </a:solidFill>
                <a:latin typeface="Century Gothic"/>
                <a:cs typeface="Century Gothic"/>
              </a:defRPr>
            </a:lvl1pPr>
          </a:lstStyle>
          <a:p>
            <a:fld id="{AF9721E2-3D2D-014F-987E-11711A0D55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4484"/>
            <a:ext cx="8229600" cy="642938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2C3D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00113"/>
            <a:ext cx="8229600" cy="2545854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2C3D"/>
                </a:solidFill>
                <a:latin typeface="Century Gothic"/>
                <a:cs typeface="Century Gothic"/>
              </a:defRPr>
            </a:lvl1pPr>
            <a:lvl2pPr>
              <a:defRPr sz="1050">
                <a:solidFill>
                  <a:srgbClr val="002C3D"/>
                </a:solidFill>
                <a:latin typeface="Century Gothic"/>
                <a:cs typeface="Century Gothic"/>
              </a:defRPr>
            </a:lvl2pPr>
            <a:lvl3pPr>
              <a:defRPr sz="1050">
                <a:solidFill>
                  <a:srgbClr val="002C3D"/>
                </a:solidFill>
                <a:latin typeface="Century Gothic"/>
                <a:cs typeface="Century Gothic"/>
              </a:defRPr>
            </a:lvl3pPr>
            <a:lvl4pPr>
              <a:defRPr sz="1050">
                <a:solidFill>
                  <a:srgbClr val="002C3D"/>
                </a:solidFill>
                <a:latin typeface="Century Gothic"/>
                <a:cs typeface="Century Gothic"/>
              </a:defRPr>
            </a:lvl4pPr>
            <a:lvl5pPr>
              <a:defRPr sz="1050">
                <a:solidFill>
                  <a:srgbClr val="002C3D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37039" y="4732124"/>
            <a:ext cx="2895600" cy="205383"/>
          </a:xfrm>
          <a:prstGeom prst="rect">
            <a:avLst/>
          </a:prstGeom>
        </p:spPr>
        <p:txBody>
          <a:bodyPr/>
          <a:lstStyle>
            <a:lvl1pPr algn="l">
              <a:defRPr sz="75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4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4577" y="0"/>
            <a:ext cx="9144000" cy="5143500"/>
          </a:xfrm>
          <a:prstGeom prst="rect">
            <a:avLst/>
          </a:prstGeom>
          <a:gradFill>
            <a:gsLst>
              <a:gs pos="0">
                <a:srgbClr val="D0C7BF"/>
              </a:gs>
              <a:gs pos="100000">
                <a:srgbClr val="F4F3F2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457094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43363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575">
                <a:solidFill>
                  <a:schemeClr val="tx1"/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3324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8E5C653B-4224-D440-AF5B-80989F1CD3E5}" type="datetimeFigureOut">
              <a:rPr lang="en-US" sz="1425" smtClean="0">
                <a:solidFill>
                  <a:prstClr val="black"/>
                </a:solidFill>
              </a:rPr>
              <a:pPr defTabSz="457094"/>
              <a:t>10/24/2017</a:t>
            </a:fld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B3A5A9BE-A669-534F-965C-DB0388CD05BA}" type="slidenum">
              <a:rPr lang="en-US" sz="1425" smtClean="0">
                <a:solidFill>
                  <a:prstClr val="black"/>
                </a:solidFill>
              </a:rPr>
              <a:pPr defTabSz="457094"/>
              <a:t>‹#›</a:t>
            </a:fld>
            <a:endParaRPr lang="en-US" sz="142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06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9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70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9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8E5C653B-4224-D440-AF5B-80989F1CD3E5}" type="datetimeFigureOut">
              <a:rPr lang="en-US" sz="1425" smtClean="0">
                <a:solidFill>
                  <a:prstClr val="black"/>
                </a:solidFill>
              </a:rPr>
              <a:pPr defTabSz="457094"/>
              <a:t>10/24/2017</a:t>
            </a:fld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B3A5A9BE-A669-534F-965C-DB0388CD05BA}" type="slidenum">
              <a:rPr lang="en-US" sz="1425" smtClean="0">
                <a:solidFill>
                  <a:prstClr val="black"/>
                </a:solidFill>
              </a:rPr>
              <a:pPr defTabSz="457094"/>
              <a:t>‹#›</a:t>
            </a:fld>
            <a:endParaRPr lang="en-US" sz="142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52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8E5C653B-4224-D440-AF5B-80989F1CD3E5}" type="datetimeFigureOut">
              <a:rPr lang="en-US" sz="1425" smtClean="0">
                <a:solidFill>
                  <a:prstClr val="black"/>
                </a:solidFill>
              </a:rPr>
              <a:pPr defTabSz="457094"/>
              <a:t>10/24/2017</a:t>
            </a:fld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B3A5A9BE-A669-534F-965C-DB0388CD05BA}" type="slidenum">
              <a:rPr lang="en-US" sz="1425" smtClean="0">
                <a:solidFill>
                  <a:prstClr val="black"/>
                </a:solidFill>
              </a:rPr>
              <a:pPr defTabSz="457094"/>
              <a:t>‹#›</a:t>
            </a:fld>
            <a:endParaRPr lang="en-US" sz="142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6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25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575" b="1"/>
            </a:lvl4pPr>
            <a:lvl5pPr marL="1828394" indent="0">
              <a:buNone/>
              <a:defRPr sz="1575" b="1"/>
            </a:lvl5pPr>
            <a:lvl6pPr marL="2285487" indent="0">
              <a:buNone/>
              <a:defRPr sz="1575" b="1"/>
            </a:lvl6pPr>
            <a:lvl7pPr marL="2742581" indent="0">
              <a:buNone/>
              <a:defRPr sz="1575" b="1"/>
            </a:lvl7pPr>
            <a:lvl8pPr marL="3199680" indent="0">
              <a:buNone/>
              <a:defRPr sz="1575" b="1"/>
            </a:lvl8pPr>
            <a:lvl9pPr marL="3656777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25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575" b="1"/>
            </a:lvl4pPr>
            <a:lvl5pPr marL="1828394" indent="0">
              <a:buNone/>
              <a:defRPr sz="1575" b="1"/>
            </a:lvl5pPr>
            <a:lvl6pPr marL="2285487" indent="0">
              <a:buNone/>
              <a:defRPr sz="1575" b="1"/>
            </a:lvl6pPr>
            <a:lvl7pPr marL="2742581" indent="0">
              <a:buNone/>
              <a:defRPr sz="1575" b="1"/>
            </a:lvl7pPr>
            <a:lvl8pPr marL="3199680" indent="0">
              <a:buNone/>
              <a:defRPr sz="1575" b="1"/>
            </a:lvl8pPr>
            <a:lvl9pPr marL="3656777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8E5C653B-4224-D440-AF5B-80989F1CD3E5}" type="datetimeFigureOut">
              <a:rPr lang="en-US" sz="1425" smtClean="0">
                <a:solidFill>
                  <a:prstClr val="black"/>
                </a:solidFill>
              </a:rPr>
              <a:pPr defTabSz="457094"/>
              <a:t>10/24/2017</a:t>
            </a:fld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B3A5A9BE-A669-534F-965C-DB0388CD05BA}" type="slidenum">
              <a:rPr lang="en-US" sz="1425" smtClean="0">
                <a:solidFill>
                  <a:prstClr val="black"/>
                </a:solidFill>
              </a:rPr>
              <a:pPr defTabSz="457094"/>
              <a:t>‹#›</a:t>
            </a:fld>
            <a:endParaRPr lang="en-US" sz="142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70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8E5C653B-4224-D440-AF5B-80989F1CD3E5}" type="datetimeFigureOut">
              <a:rPr lang="en-US" sz="1425" smtClean="0">
                <a:solidFill>
                  <a:prstClr val="black"/>
                </a:solidFill>
              </a:rPr>
              <a:pPr defTabSz="457094"/>
              <a:t>10/24/2017</a:t>
            </a:fld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B3A5A9BE-A669-534F-965C-DB0388CD05BA}" type="slidenum">
              <a:rPr lang="en-US" sz="1425" smtClean="0">
                <a:solidFill>
                  <a:prstClr val="black"/>
                </a:solidFill>
              </a:rPr>
              <a:pPr defTabSz="457094"/>
              <a:t>‹#›</a:t>
            </a:fld>
            <a:endParaRPr lang="en-US" sz="142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16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8E5C653B-4224-D440-AF5B-80989F1CD3E5}" type="datetimeFigureOut">
              <a:rPr lang="en-US" sz="1425" smtClean="0">
                <a:solidFill>
                  <a:prstClr val="black"/>
                </a:solidFill>
              </a:rPr>
              <a:pPr defTabSz="457094"/>
              <a:t>10/24/2017</a:t>
            </a:fld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B3A5A9BE-A669-534F-965C-DB0388CD05BA}" type="slidenum">
              <a:rPr lang="en-US" sz="1425" smtClean="0">
                <a:solidFill>
                  <a:prstClr val="black"/>
                </a:solidFill>
              </a:rPr>
              <a:pPr defTabSz="457094"/>
              <a:t>‹#›</a:t>
            </a:fld>
            <a:endParaRPr lang="en-US" sz="142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7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8E5C653B-4224-D440-AF5B-80989F1CD3E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79"/>
            <a:ext cx="2895600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1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B3A5A9BE-A669-534F-965C-DB0388CD0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4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094" indent="0">
              <a:buNone/>
              <a:defRPr sz="1200"/>
            </a:lvl2pPr>
            <a:lvl3pPr marL="914198" indent="0">
              <a:buNone/>
              <a:defRPr sz="975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8E5C653B-4224-D440-AF5B-80989F1CD3E5}" type="datetimeFigureOut">
              <a:rPr lang="en-US" sz="1425" smtClean="0">
                <a:solidFill>
                  <a:prstClr val="black"/>
                </a:solidFill>
              </a:rPr>
              <a:pPr defTabSz="457094"/>
              <a:t>10/24/2017</a:t>
            </a:fld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B3A5A9BE-A669-534F-965C-DB0388CD05BA}" type="slidenum">
              <a:rPr lang="en-US" sz="1425" smtClean="0">
                <a:solidFill>
                  <a:prstClr val="black"/>
                </a:solidFill>
              </a:rPr>
              <a:pPr defTabSz="457094"/>
              <a:t>‹#›</a:t>
            </a:fld>
            <a:endParaRPr lang="en-US" sz="142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17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25"/>
            </a:lvl1pPr>
            <a:lvl2pPr marL="457094" indent="0">
              <a:buNone/>
              <a:defRPr sz="2775"/>
            </a:lvl2pPr>
            <a:lvl3pPr marL="914198" indent="0">
              <a:buNone/>
              <a:defRPr sz="2400"/>
            </a:lvl3pPr>
            <a:lvl4pPr marL="1371294" indent="0">
              <a:buNone/>
              <a:defRPr sz="2025"/>
            </a:lvl4pPr>
            <a:lvl5pPr marL="1828394" indent="0">
              <a:buNone/>
              <a:defRPr sz="2025"/>
            </a:lvl5pPr>
            <a:lvl6pPr marL="2285487" indent="0">
              <a:buNone/>
              <a:defRPr sz="2025"/>
            </a:lvl6pPr>
            <a:lvl7pPr marL="2742581" indent="0">
              <a:buNone/>
              <a:defRPr sz="2025"/>
            </a:lvl7pPr>
            <a:lvl8pPr marL="3199680" indent="0">
              <a:buNone/>
              <a:defRPr sz="2025"/>
            </a:lvl8pPr>
            <a:lvl9pPr marL="3656777" indent="0">
              <a:buNone/>
              <a:defRPr sz="20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094" indent="0">
              <a:buNone/>
              <a:defRPr sz="1200"/>
            </a:lvl2pPr>
            <a:lvl3pPr marL="914198" indent="0">
              <a:buNone/>
              <a:defRPr sz="975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8E5C653B-4224-D440-AF5B-80989F1CD3E5}" type="datetimeFigureOut">
              <a:rPr lang="en-US" sz="1425" smtClean="0">
                <a:solidFill>
                  <a:prstClr val="black"/>
                </a:solidFill>
              </a:rPr>
              <a:pPr defTabSz="457094"/>
              <a:t>10/24/2017</a:t>
            </a:fld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B3A5A9BE-A669-534F-965C-DB0388CD05BA}" type="slidenum">
              <a:rPr lang="en-US" sz="1425" smtClean="0">
                <a:solidFill>
                  <a:prstClr val="black"/>
                </a:solidFill>
              </a:rPr>
              <a:pPr defTabSz="457094"/>
              <a:t>‹#›</a:t>
            </a:fld>
            <a:endParaRPr lang="en-US" sz="142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72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8E5C653B-4224-D440-AF5B-80989F1CD3E5}" type="datetimeFigureOut">
              <a:rPr lang="en-US" sz="1425" smtClean="0">
                <a:solidFill>
                  <a:prstClr val="black"/>
                </a:solidFill>
              </a:rPr>
              <a:pPr defTabSz="457094"/>
              <a:t>10/24/2017</a:t>
            </a:fld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B3A5A9BE-A669-534F-965C-DB0388CD05BA}" type="slidenum">
              <a:rPr lang="en-US" sz="1425" smtClean="0">
                <a:solidFill>
                  <a:prstClr val="black"/>
                </a:solidFill>
              </a:rPr>
              <a:pPr defTabSz="457094"/>
              <a:t>‹#›</a:t>
            </a:fld>
            <a:endParaRPr lang="en-US" sz="142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44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8E5C653B-4224-D440-AF5B-80989F1CD3E5}" type="datetimeFigureOut">
              <a:rPr lang="en-US" sz="1425" smtClean="0">
                <a:solidFill>
                  <a:prstClr val="black"/>
                </a:solidFill>
              </a:rPr>
              <a:pPr defTabSz="457094"/>
              <a:t>10/24/2017</a:t>
            </a:fld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endParaRPr lang="en-US" sz="1425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4" tIns="45718" rIns="91424" bIns="45718"/>
          <a:lstStyle/>
          <a:p>
            <a:pPr defTabSz="457094"/>
            <a:fld id="{B3A5A9BE-A669-534F-965C-DB0388CD05BA}" type="slidenum">
              <a:rPr lang="en-US" sz="1425" smtClean="0">
                <a:solidFill>
                  <a:prstClr val="black"/>
                </a:solidFill>
              </a:rPr>
              <a:pPr defTabSz="457094"/>
              <a:t>‹#›</a:t>
            </a:fld>
            <a:endParaRPr lang="en-US" sz="142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7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32" y="3305179"/>
            <a:ext cx="7772399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32" y="2180038"/>
            <a:ext cx="7772399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01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7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041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54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6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8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96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09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8E5C653B-4224-D440-AF5B-80989F1CD3E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79"/>
            <a:ext cx="2895600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1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B3A5A9BE-A669-534F-965C-DB0388CD0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1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5" y="1200154"/>
            <a:ext cx="4038601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200154"/>
            <a:ext cx="4038601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8E5C653B-4224-D440-AF5B-80989F1CD3E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79"/>
            <a:ext cx="2895600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1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B3A5A9BE-A669-534F-965C-DB0388CD0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8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372" indent="0">
              <a:buNone/>
              <a:defRPr sz="1700" b="1"/>
            </a:lvl2pPr>
            <a:lvl3pPr marL="802744" indent="0">
              <a:buNone/>
              <a:defRPr sz="1600" b="1"/>
            </a:lvl3pPr>
            <a:lvl4pPr marL="1204116" indent="0">
              <a:buNone/>
              <a:defRPr sz="1500" b="1"/>
            </a:lvl4pPr>
            <a:lvl5pPr marL="1605488" indent="0">
              <a:buNone/>
              <a:defRPr sz="1500" b="1"/>
            </a:lvl5pPr>
            <a:lvl6pPr marL="2006860" indent="0">
              <a:buNone/>
              <a:defRPr sz="1500" b="1"/>
            </a:lvl6pPr>
            <a:lvl7pPr marL="2408232" indent="0">
              <a:buNone/>
              <a:defRPr sz="1500" b="1"/>
            </a:lvl7pPr>
            <a:lvl8pPr marL="2809605" indent="0">
              <a:buNone/>
              <a:defRPr sz="1500" b="1"/>
            </a:lvl8pPr>
            <a:lvl9pPr marL="3210976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8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372" indent="0">
              <a:buNone/>
              <a:defRPr sz="1700" b="1"/>
            </a:lvl2pPr>
            <a:lvl3pPr marL="802744" indent="0">
              <a:buNone/>
              <a:defRPr sz="1600" b="1"/>
            </a:lvl3pPr>
            <a:lvl4pPr marL="1204116" indent="0">
              <a:buNone/>
              <a:defRPr sz="1500" b="1"/>
            </a:lvl4pPr>
            <a:lvl5pPr marL="1605488" indent="0">
              <a:buNone/>
              <a:defRPr sz="1500" b="1"/>
            </a:lvl5pPr>
            <a:lvl6pPr marL="2006860" indent="0">
              <a:buNone/>
              <a:defRPr sz="1500" b="1"/>
            </a:lvl6pPr>
            <a:lvl7pPr marL="2408232" indent="0">
              <a:buNone/>
              <a:defRPr sz="1500" b="1"/>
            </a:lvl7pPr>
            <a:lvl8pPr marL="2809605" indent="0">
              <a:buNone/>
              <a:defRPr sz="1500" b="1"/>
            </a:lvl8pPr>
            <a:lvl9pPr marL="3210976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8E5C653B-4224-D440-AF5B-80989F1CD3E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4" y="4767279"/>
            <a:ext cx="2895600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1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B3A5A9BE-A669-534F-965C-DB0388CD0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6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8E5C653B-4224-D440-AF5B-80989F1CD3E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4" y="4767279"/>
            <a:ext cx="2895600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1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B3A5A9BE-A669-534F-965C-DB0388CD0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8E5C653B-4224-D440-AF5B-80989F1CD3E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4" y="4767279"/>
            <a:ext cx="2895600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1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B3A5A9BE-A669-534F-965C-DB0388CD0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7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807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1372" indent="0">
              <a:buNone/>
              <a:defRPr sz="1100"/>
            </a:lvl2pPr>
            <a:lvl3pPr marL="802744" indent="0">
              <a:buNone/>
              <a:defRPr sz="900"/>
            </a:lvl3pPr>
            <a:lvl4pPr marL="1204116" indent="0">
              <a:buNone/>
              <a:defRPr sz="800"/>
            </a:lvl4pPr>
            <a:lvl5pPr marL="1605488" indent="0">
              <a:buNone/>
              <a:defRPr sz="800"/>
            </a:lvl5pPr>
            <a:lvl6pPr marL="2006860" indent="0">
              <a:buNone/>
              <a:defRPr sz="800"/>
            </a:lvl6pPr>
            <a:lvl7pPr marL="2408232" indent="0">
              <a:buNone/>
              <a:defRPr sz="800"/>
            </a:lvl7pPr>
            <a:lvl8pPr marL="2809605" indent="0">
              <a:buNone/>
              <a:defRPr sz="800"/>
            </a:lvl8pPr>
            <a:lvl9pPr marL="321097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8E5C653B-4224-D440-AF5B-80989F1CD3E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79"/>
            <a:ext cx="2895600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1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B3A5A9BE-A669-534F-965C-DB0388CD0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0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1372" indent="0">
              <a:buNone/>
              <a:defRPr sz="2400"/>
            </a:lvl2pPr>
            <a:lvl3pPr marL="802744" indent="0">
              <a:buNone/>
              <a:defRPr sz="2100"/>
            </a:lvl3pPr>
            <a:lvl4pPr marL="1204116" indent="0">
              <a:buNone/>
              <a:defRPr sz="1700"/>
            </a:lvl4pPr>
            <a:lvl5pPr marL="1605488" indent="0">
              <a:buNone/>
              <a:defRPr sz="1700"/>
            </a:lvl5pPr>
            <a:lvl6pPr marL="2006860" indent="0">
              <a:buNone/>
              <a:defRPr sz="1700"/>
            </a:lvl6pPr>
            <a:lvl7pPr marL="2408232" indent="0">
              <a:buNone/>
              <a:defRPr sz="1700"/>
            </a:lvl7pPr>
            <a:lvl8pPr marL="2809605" indent="0">
              <a:buNone/>
              <a:defRPr sz="1700"/>
            </a:lvl8pPr>
            <a:lvl9pPr marL="3210976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22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1372" indent="0">
              <a:buNone/>
              <a:defRPr sz="1100"/>
            </a:lvl2pPr>
            <a:lvl3pPr marL="802744" indent="0">
              <a:buNone/>
              <a:defRPr sz="900"/>
            </a:lvl3pPr>
            <a:lvl4pPr marL="1204116" indent="0">
              <a:buNone/>
              <a:defRPr sz="800"/>
            </a:lvl4pPr>
            <a:lvl5pPr marL="1605488" indent="0">
              <a:buNone/>
              <a:defRPr sz="800"/>
            </a:lvl5pPr>
            <a:lvl6pPr marL="2006860" indent="0">
              <a:buNone/>
              <a:defRPr sz="800"/>
            </a:lvl6pPr>
            <a:lvl7pPr marL="2408232" indent="0">
              <a:buNone/>
              <a:defRPr sz="800"/>
            </a:lvl7pPr>
            <a:lvl8pPr marL="2809605" indent="0">
              <a:buNone/>
              <a:defRPr sz="800"/>
            </a:lvl8pPr>
            <a:lvl9pPr marL="321097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8E5C653B-4224-D440-AF5B-80989F1CD3E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79"/>
            <a:ext cx="2895600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18" y="4767279"/>
            <a:ext cx="2133601" cy="273845"/>
          </a:xfrm>
          <a:prstGeom prst="rect">
            <a:avLst/>
          </a:prstGeom>
        </p:spPr>
        <p:txBody>
          <a:bodyPr lIns="80274" tIns="40137" rIns="80274" bIns="40137"/>
          <a:lstStyle/>
          <a:p>
            <a:fld id="{B3A5A9BE-A669-534F-965C-DB0388CD0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6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15" y="1063244"/>
            <a:ext cx="8229599" cy="857251"/>
          </a:xfrm>
          <a:prstGeom prst="rect">
            <a:avLst/>
          </a:prstGeom>
        </p:spPr>
        <p:txBody>
          <a:bodyPr vert="horz" lIns="80274" tIns="40137" rIns="80274" bIns="4013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5" y="1930048"/>
            <a:ext cx="8229599" cy="2851124"/>
          </a:xfrm>
          <a:prstGeom prst="rect">
            <a:avLst/>
          </a:prstGeom>
        </p:spPr>
        <p:txBody>
          <a:bodyPr vert="horz" lIns="80274" tIns="40137" rIns="80274" bIns="4013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6" y="205981"/>
            <a:ext cx="2509406" cy="576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7" y="205979"/>
            <a:ext cx="1516063" cy="5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8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2" r:id="rId12"/>
  </p:sldLayoutIdLst>
  <p:txStyles>
    <p:titleStyle>
      <a:lvl1pPr algn="l" defTabSz="401372" rtl="0" eaLnBrk="1" latinLnBrk="0" hangingPunct="1"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01030" indent="-301030" algn="l" defTabSz="40137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52230" indent="-250858" algn="l" defTabSz="401372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03430" indent="-200686" algn="l" defTabSz="401372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404802" indent="-200686" algn="l" defTabSz="401372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06174" indent="-200686" algn="l" defTabSz="401372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207547" indent="-200686" algn="l" defTabSz="40137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8918" indent="-200686" algn="l" defTabSz="40137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0290" indent="-200686" algn="l" defTabSz="40137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1662" indent="-200686" algn="l" defTabSz="40137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13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372" algn="l" defTabSz="4013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744" algn="l" defTabSz="4013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4116" algn="l" defTabSz="4013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5488" algn="l" defTabSz="4013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6860" algn="l" defTabSz="4013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8232" algn="l" defTabSz="4013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9605" algn="l" defTabSz="4013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0976" algn="l" defTabSz="4013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857250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0048"/>
            <a:ext cx="8229600" cy="2851124"/>
          </a:xfrm>
          <a:prstGeom prst="rect">
            <a:avLst/>
          </a:prstGeom>
        </p:spPr>
        <p:txBody>
          <a:bodyPr vert="horz" lIns="91424" tIns="45718" rIns="91424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2" y="205981"/>
            <a:ext cx="1990618" cy="576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94" y="205979"/>
            <a:ext cx="1141966" cy="5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457094" rtl="0" eaLnBrk="1" latinLnBrk="0" hangingPunct="1">
        <a:spcBef>
          <a:spcPct val="0"/>
        </a:spcBef>
        <a:buNone/>
        <a:defRPr sz="2775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821" indent="-342821" algn="l" defTabSz="457094" rtl="0" eaLnBrk="1" latinLnBrk="0" hangingPunct="1">
        <a:spcBef>
          <a:spcPct val="20000"/>
        </a:spcBef>
        <a:buFont typeface="Arial"/>
        <a:buChar char="•"/>
        <a:defRPr sz="15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787" indent="-285687" algn="l" defTabSz="457094" rtl="0" eaLnBrk="1" latinLnBrk="0" hangingPunct="1">
        <a:spcBef>
          <a:spcPct val="20000"/>
        </a:spcBef>
        <a:buFont typeface="Arial"/>
        <a:buChar char="–"/>
        <a:defRPr sz="142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744" indent="-228546" algn="l" defTabSz="457094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599840" indent="-228546" algn="l" defTabSz="457094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6940" indent="-228546" algn="l" defTabSz="457094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033" indent="-228546" algn="l" defTabSz="457094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457094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457094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457094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166444446674333222228885332.vsdx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powow.com/samihossaily/ptr39p106g.jpg&amp;imgrefurl=http://www.powow.com/samihossaily/Roughdiamonds.html&amp;h=501&amp;w=570&amp;sz=27&amp;hl=en&amp;start=2&amp;tbnid=hM9mLSfrJUXjTM:&amp;tbnh=115&amp;tbnw=131&amp;prev=/images?q=rough+diamond&amp;svnum=10&amp;hl=en&amp;lr=&amp;sa=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images.google.co.uk/imgres?imgurl=http://img.ranchoweb.com/images/tobychoy/crystaldiamondclear-side.jpg&amp;imgrefurl=http://cgi.ebay.com/ws/eBayISAPI.dll?ViewItem&amp;item=5068870044&amp;category=110498&amp;h=236&amp;w=324&amp;sz=25&amp;hl=en&amp;start=10&amp;tbnid=AkfAyvsf583dXM:&amp;tbnh=83&amp;tbnw=114&amp;prev=/images?q=diamond+gem&amp;svnum=10&amp;hl=en&amp;lr=&amp;sa=G" TargetMode="Externa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mailto:botind@gov.b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botswanahighcom.in/" TargetMode="External"/><Relationship Id="rId5" Type="http://schemas.openxmlformats.org/officeDocument/2006/relationships/hyperlink" Target="http://www.bitc.co.bw/" TargetMode="Externa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tc.co.bw/sector/minin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bitc.co.bw/sector/touris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tc.co.bw/sector/manufacturing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://www.bitc.co.bw/sector/agriculture" TargetMode="External"/><Relationship Id="rId4" Type="http://schemas.openxmlformats.org/officeDocument/2006/relationships/hyperlink" Target="http://www.bitc.co.bw/sector/financial-and-business-services" TargetMode="Externa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161" y="2100080"/>
            <a:ext cx="7772399" cy="1102519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2" y="370136"/>
            <a:ext cx="4636232" cy="124640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97463" y="1616539"/>
            <a:ext cx="6062131" cy="1845852"/>
          </a:xfrm>
          <a:prstGeom prst="rect">
            <a:avLst/>
          </a:prstGeom>
        </p:spPr>
        <p:txBody>
          <a:bodyPr vert="horz" lIns="80274" tIns="40137" rIns="80274" bIns="40137" rtlCol="0" anchor="ctr">
            <a:normAutofit/>
          </a:bodyPr>
          <a:lstStyle>
            <a:lvl1pPr algn="l" defTabSz="401392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97463" y="3630970"/>
            <a:ext cx="6434670" cy="1191299"/>
          </a:xfr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AU" sz="2000" b="1" dirty="0" smtClean="0">
                <a:solidFill>
                  <a:schemeClr val="accent2">
                    <a:lumMod val="50000"/>
                  </a:schemeClr>
                </a:solidFill>
              </a:rPr>
              <a:t>INVESTMENT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</a:rPr>
              <a:t>AND TRADE </a:t>
            </a:r>
            <a:r>
              <a:rPr lang="en-AU" sz="2000" b="1" dirty="0" smtClean="0">
                <a:solidFill>
                  <a:schemeClr val="accent2">
                    <a:lumMod val="50000"/>
                  </a:schemeClr>
                </a:solidFill>
              </a:rPr>
              <a:t>OPPORTUNITIES</a:t>
            </a:r>
          </a:p>
          <a:p>
            <a:pPr algn="ctr"/>
            <a:r>
              <a:rPr lang="en-AU" sz="2000" b="1" dirty="0" smtClean="0">
                <a:solidFill>
                  <a:schemeClr val="accent2">
                    <a:lumMod val="50000"/>
                  </a:schemeClr>
                </a:solidFill>
              </a:rPr>
              <a:t>IN BOTSWANA</a:t>
            </a:r>
          </a:p>
          <a:p>
            <a:pPr algn="ctr"/>
            <a:r>
              <a:rPr lang="en-AU" sz="2000" b="1" dirty="0" smtClean="0">
                <a:solidFill>
                  <a:schemeClr val="accent2">
                    <a:lumMod val="50000"/>
                  </a:schemeClr>
                </a:solidFill>
              </a:rPr>
              <a:t>BY </a:t>
            </a:r>
            <a:r>
              <a:rPr lang="en-AU" sz="2000" b="1" smtClean="0">
                <a:solidFill>
                  <a:schemeClr val="accent2">
                    <a:lumMod val="50000"/>
                  </a:schemeClr>
                </a:solidFill>
              </a:rPr>
              <a:t>GEMMA MBEGABOLAWE</a:t>
            </a:r>
            <a:endParaRPr lang="en-A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4" descr="Government building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2100080"/>
            <a:ext cx="1654513" cy="11661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13" y="2094127"/>
            <a:ext cx="1876652" cy="1192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6" y="2073447"/>
            <a:ext cx="1654514" cy="1192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64" y="2094127"/>
            <a:ext cx="2145735" cy="11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8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2094614" y="156307"/>
            <a:ext cx="4805916" cy="44324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 BILL ANALYSIS, SEP 2016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09244" y="4856443"/>
            <a:ext cx="510791" cy="287057"/>
          </a:xfrm>
        </p:spPr>
        <p:txBody>
          <a:bodyPr/>
          <a:lstStyle/>
          <a:p>
            <a:fld id="{B3A5A9BE-A669-534F-965C-DB0388CD05BA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10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2" descr="Maduo a ditshwantsho a pics im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52" y="775056"/>
            <a:ext cx="4574471" cy="331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917" y="775056"/>
            <a:ext cx="31503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2015 alone, Botswana imported goods worth BWP 73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Import Bill has been rising over the past years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Mostly from RSA, an equivalent of ZAR 95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Analogous to exporting jobs mainly to RSA at our own expense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22" y="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Investment Opportunities in Agriculture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1467"/>
            <a:ext cx="8229600" cy="3748265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dirty="0" smtClean="0"/>
              <a:t>Crop Production </a:t>
            </a:r>
            <a:r>
              <a:rPr lang="en-US" dirty="0" smtClean="0"/>
              <a:t>(field crops, fodder, dairy,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buAutoNum type="arabicPeriod"/>
            </a:pPr>
            <a:r>
              <a:rPr lang="en-US" dirty="0" smtClean="0"/>
              <a:t>Livestock Production</a:t>
            </a:r>
          </a:p>
          <a:p>
            <a:pPr lvl="1">
              <a:buAutoNum type="arabicPeriod"/>
            </a:pPr>
            <a:r>
              <a:rPr lang="en-US" dirty="0" smtClean="0"/>
              <a:t>Beef Production</a:t>
            </a:r>
          </a:p>
          <a:p>
            <a:pPr lvl="1">
              <a:buAutoNum type="arabicPeriod"/>
            </a:pPr>
            <a:r>
              <a:rPr lang="en-US" dirty="0" smtClean="0"/>
              <a:t>Ostrich </a:t>
            </a:r>
            <a:r>
              <a:rPr lang="en-US" dirty="0" smtClean="0"/>
              <a:t>Farming (77, 000 ostriches, EU listed abattoir in </a:t>
            </a:r>
            <a:r>
              <a:rPr lang="en-US" dirty="0" smtClean="0"/>
              <a:t>Gaborone)</a:t>
            </a:r>
          </a:p>
          <a:p>
            <a:pPr>
              <a:buAutoNum type="arabicPeriod"/>
            </a:pPr>
            <a:r>
              <a:rPr lang="en-US" dirty="0" smtClean="0"/>
              <a:t>Agro-processing</a:t>
            </a:r>
            <a:endParaRPr lang="en-US" dirty="0" smtClean="0"/>
          </a:p>
          <a:p>
            <a:pPr>
              <a:buAutoNum type="arabicPeriod"/>
            </a:pPr>
            <a:r>
              <a:rPr lang="en-US" dirty="0" smtClean="0"/>
              <a:t>Hides and Skins</a:t>
            </a:r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smtClean="0"/>
              <a:t>Commodities Exchange</a:t>
            </a:r>
            <a:r>
              <a:rPr lang="en-US" dirty="0" smtClean="0"/>
              <a:t>,</a:t>
            </a:r>
          </a:p>
          <a:p>
            <a:pPr marL="0" lvl="0" indent="0">
              <a:buNone/>
            </a:pPr>
            <a:r>
              <a:rPr lang="en-US" dirty="0"/>
              <a:t>6</a:t>
            </a:r>
            <a:r>
              <a:rPr lang="en-US" dirty="0" smtClean="0"/>
              <a:t>. Agriculture Finance &amp; Insurance</a:t>
            </a:r>
            <a:r>
              <a:rPr lang="en-US" b="1" dirty="0" smtClean="0"/>
              <a:t>;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 smtClean="0"/>
              <a:t>Contract Farming/Partnerships with Botswana farmers,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973" y="760287"/>
            <a:ext cx="6928031" cy="5074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Opportunities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 the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Leather Sector</a:t>
            </a:r>
            <a:endParaRPr lang="en-ZA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931" y="2370435"/>
            <a:ext cx="2937510" cy="157830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txBody>
          <a:bodyPr wrap="square" numCol="1">
            <a:spAutoFit/>
          </a:bodyPr>
          <a:lstStyle/>
          <a:p>
            <a:r>
              <a:rPr lang="en-US" sz="1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 Leather Tanneries </a:t>
            </a:r>
          </a:p>
          <a:p>
            <a:r>
              <a:rPr lang="en-US" sz="1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 Leather Goods Manufacturers</a:t>
            </a:r>
          </a:p>
          <a:p>
            <a:r>
              <a:rPr lang="en-US" sz="1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 Goods Distributors</a:t>
            </a:r>
          </a:p>
          <a:p>
            <a:r>
              <a:rPr lang="en-US" sz="1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Hide Collectors</a:t>
            </a:r>
          </a:p>
          <a:p>
            <a:r>
              <a:rPr lang="en-US" sz="1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Leather Product Designers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18445" y="4030221"/>
            <a:ext cx="5300704" cy="560516"/>
          </a:xfrm>
          <a:prstGeom prst="roundRect">
            <a:avLst/>
          </a:prstGeom>
          <a:solidFill>
            <a:srgbClr val="3584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create a premium &amp; well-branded leather sector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0973" y="1273291"/>
            <a:ext cx="6928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Abundance and good quality of hides and skins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herd size of 2.5-3.3 million cattle annually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Average off-take ratio of 9%, yielding 200,000-300,000 hides annually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Introduction of modern tracking systems to replace branding and improve hide quality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Proven production of good quality hides at BMC, size second only to Namibia and South Africa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93990" y="2888533"/>
            <a:ext cx="2925159" cy="814691"/>
          </a:xfrm>
          <a:prstGeom prst="roundRect">
            <a:avLst/>
          </a:prstGeom>
          <a:solidFill>
            <a:srgbClr val="002060"/>
          </a:solidFill>
        </p:spPr>
        <p:txBody>
          <a:bodyPr vert="horz" wrap="square" lIns="68580" tIns="34290" rIns="68580" bIns="34290" numCol="1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2C3D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2C3D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2C3D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2C3D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2C3D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Development</a:t>
            </a:r>
          </a:p>
          <a:p>
            <a:r>
              <a:rPr lang="en-US" sz="1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</a:p>
          <a:p>
            <a:r>
              <a:rPr lang="en-US" sz="1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Capacity</a:t>
            </a:r>
          </a:p>
        </p:txBody>
      </p:sp>
    </p:spTree>
    <p:extLst>
      <p:ext uri="{BB962C8B-B14F-4D97-AF65-F5344CB8AC3E}">
        <p14:creationId xmlns:p14="http://schemas.microsoft.com/office/powerpoint/2010/main" val="228458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22" y="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Manufacturing Sector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1467"/>
            <a:ext cx="8229600" cy="374826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800" dirty="0" smtClean="0"/>
              <a:t>Production of fabrics, Yarn to Fabric;</a:t>
            </a: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800" dirty="0" smtClean="0"/>
              <a:t>Manufacturing of Garments: Use of existing markets.;</a:t>
            </a: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800" dirty="0" smtClean="0"/>
              <a:t>Production of: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800" dirty="0" smtClean="0"/>
              <a:t> </a:t>
            </a:r>
            <a:r>
              <a:rPr lang="en-US" sz="1800" dirty="0" err="1" smtClean="0"/>
              <a:t>Fertilisers</a:t>
            </a:r>
            <a:r>
              <a:rPr lang="en-US" sz="1800" dirty="0" smtClean="0"/>
              <a:t> and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800" dirty="0" smtClean="0"/>
              <a:t>Pesticides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60265" y="2203055"/>
            <a:ext cx="4729048" cy="3186113"/>
            <a:chOff x="72" y="1237"/>
            <a:chExt cx="2614" cy="3129"/>
          </a:xfrm>
        </p:grpSpPr>
        <p:pic>
          <p:nvPicPr>
            <p:cNvPr id="11" name="Picture 5" descr="africa_map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95" y="1237"/>
              <a:ext cx="2391" cy="312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 flipH="1">
              <a:off x="1605" y="2098"/>
              <a:ext cx="136" cy="1616"/>
            </a:xfrm>
            <a:prstGeom prst="upArrow">
              <a:avLst>
                <a:gd name="adj1" fmla="val 52870"/>
                <a:gd name="adj2" fmla="val 148376"/>
              </a:avLst>
            </a:prstGeom>
            <a:solidFill>
              <a:srgbClr val="FFFF00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 rot="3238446">
              <a:off x="1814" y="2342"/>
              <a:ext cx="258" cy="661"/>
            </a:xfrm>
            <a:prstGeom prst="upArrow">
              <a:avLst>
                <a:gd name="adj1" fmla="val 40444"/>
                <a:gd name="adj2" fmla="val 152280"/>
              </a:avLst>
            </a:prstGeom>
            <a:solidFill>
              <a:srgbClr val="FFFF00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 rot="18232733" flipH="1">
              <a:off x="795" y="1973"/>
              <a:ext cx="259" cy="1706"/>
            </a:xfrm>
            <a:prstGeom prst="upArrow">
              <a:avLst>
                <a:gd name="adj1" fmla="val 42528"/>
                <a:gd name="adj2" fmla="val 179925"/>
              </a:avLst>
            </a:prstGeom>
            <a:solidFill>
              <a:srgbClr val="FFFF00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6854" y="697282"/>
            <a:ext cx="8494269" cy="49583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sz="1800" b="1" dirty="0" smtClean="0">
                <a:solidFill>
                  <a:schemeClr val="accent2">
                    <a:lumMod val="50000"/>
                  </a:schemeClr>
                </a:solidFill>
              </a:rPr>
              <a:t>Financial </a:t>
            </a:r>
            <a:r>
              <a:rPr lang="en-ZA" sz="1800" b="1" dirty="0">
                <a:solidFill>
                  <a:schemeClr val="accent2">
                    <a:lumMod val="50000"/>
                  </a:schemeClr>
                </a:solidFill>
              </a:rPr>
              <a:t>Services Sector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411" y="1233511"/>
            <a:ext cx="2987675" cy="3777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79388" indent="-179388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  <a:buNone/>
            </a:pPr>
            <a:r>
              <a:rPr lang="en-ZA" sz="1400" b="1" dirty="0"/>
              <a:t> </a:t>
            </a: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</a:rPr>
              <a:t>IFSC Framework entitles you to: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ZA" sz="1000" dirty="0">
                <a:solidFill>
                  <a:schemeClr val="tx1"/>
                </a:solidFill>
              </a:rPr>
              <a:t>15% corporate tax,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  <a:buNone/>
            </a:pPr>
            <a:endParaRPr lang="en-ZA" sz="1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ZA" sz="1000" dirty="0">
                <a:solidFill>
                  <a:schemeClr val="tx1"/>
                </a:solidFill>
              </a:rPr>
              <a:t>Exemption from WHT when distributing to Non Residents,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  <a:buNone/>
            </a:pPr>
            <a:endParaRPr lang="en-ZA" sz="1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ZA" sz="1000" dirty="0">
                <a:solidFill>
                  <a:schemeClr val="tx1"/>
                </a:solidFill>
              </a:rPr>
              <a:t>Exemption from CGT when disposing assets in a subsidiary where you own more than 25% equity,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  <a:buNone/>
            </a:pPr>
            <a:endParaRPr lang="en-ZA" sz="1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ZA" sz="1000" dirty="0">
                <a:solidFill>
                  <a:schemeClr val="tx1"/>
                </a:solidFill>
              </a:rPr>
              <a:t>Zero Rating for VAT,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  <a:buNone/>
            </a:pPr>
            <a:endParaRPr lang="en-ZA" sz="1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ZA" sz="1000" dirty="0">
                <a:solidFill>
                  <a:schemeClr val="tx1"/>
                </a:solidFill>
              </a:rPr>
              <a:t>Up to 15% tax credit for taxes suffered in jurisdictions where no DTA is in place,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  <a:buNone/>
            </a:pPr>
            <a:endParaRPr lang="en-ZA" sz="1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ZA" sz="1000" dirty="0">
                <a:solidFill>
                  <a:schemeClr val="tx1"/>
                </a:solidFill>
              </a:rPr>
              <a:t>200% tax rebate for training costs,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  <a:buNone/>
            </a:pPr>
            <a:endParaRPr lang="en-ZA" sz="1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ZA" sz="1000" dirty="0">
                <a:solidFill>
                  <a:schemeClr val="tx1"/>
                </a:solidFill>
              </a:rPr>
              <a:t>Fast tracked Value Add services through the BITC One Stop Shop,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279010" y="1233511"/>
            <a:ext cx="5472113" cy="485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ZA" sz="1400" b="1" dirty="0">
                <a:solidFill>
                  <a:schemeClr val="bg1"/>
                </a:solidFill>
                <a:cs typeface="Times New Roman" pitchFamily="18" charset="0"/>
              </a:rPr>
              <a:t>Investors can set up a variety of structures under the IFSC to service regional markets</a:t>
            </a:r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3219965" y="1857104"/>
            <a:ext cx="5969877" cy="3602510"/>
            <a:chOff x="1667" y="1620"/>
            <a:chExt cx="10472" cy="7052"/>
          </a:xfrm>
        </p:grpSpPr>
        <p:sp>
          <p:nvSpPr>
            <p:cNvPr id="8199" name="Line 102"/>
            <p:cNvSpPr>
              <a:spLocks noChangeShapeType="1"/>
            </p:cNvSpPr>
            <p:nvPr/>
          </p:nvSpPr>
          <p:spPr bwMode="auto">
            <a:xfrm>
              <a:off x="1800" y="2340"/>
              <a:ext cx="0" cy="4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103"/>
            <p:cNvSpPr>
              <a:spLocks noChangeShapeType="1"/>
            </p:cNvSpPr>
            <p:nvPr/>
          </p:nvSpPr>
          <p:spPr bwMode="auto">
            <a:xfrm>
              <a:off x="5511" y="2291"/>
              <a:ext cx="80" cy="5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104"/>
            <p:cNvSpPr>
              <a:spLocks noChangeShapeType="1"/>
            </p:cNvSpPr>
            <p:nvPr/>
          </p:nvSpPr>
          <p:spPr bwMode="auto">
            <a:xfrm>
              <a:off x="11700" y="2340"/>
              <a:ext cx="0" cy="4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05"/>
            <p:cNvSpPr>
              <a:spLocks noChangeShapeType="1"/>
            </p:cNvSpPr>
            <p:nvPr/>
          </p:nvSpPr>
          <p:spPr bwMode="auto">
            <a:xfrm>
              <a:off x="1800" y="8640"/>
              <a:ext cx="9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08"/>
            <p:cNvGrpSpPr>
              <a:grpSpLocks/>
            </p:cNvGrpSpPr>
            <p:nvPr/>
          </p:nvGrpSpPr>
          <p:grpSpPr bwMode="auto">
            <a:xfrm>
              <a:off x="1667" y="1620"/>
              <a:ext cx="10472" cy="7052"/>
              <a:chOff x="1667" y="1620"/>
              <a:chExt cx="10472" cy="7052"/>
            </a:xfrm>
          </p:grpSpPr>
          <p:sp>
            <p:nvSpPr>
              <p:cNvPr id="8209" name="Line 111"/>
              <p:cNvSpPr>
                <a:spLocks noChangeShapeType="1"/>
              </p:cNvSpPr>
              <p:nvPr/>
            </p:nvSpPr>
            <p:spPr bwMode="auto">
              <a:xfrm>
                <a:off x="7560" y="2340"/>
                <a:ext cx="80" cy="56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Line 112"/>
              <p:cNvSpPr>
                <a:spLocks noChangeShapeType="1"/>
              </p:cNvSpPr>
              <p:nvPr/>
            </p:nvSpPr>
            <p:spPr bwMode="auto">
              <a:xfrm flipH="1">
                <a:off x="9621" y="2340"/>
                <a:ext cx="99" cy="57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113"/>
              <p:cNvGrpSpPr>
                <a:grpSpLocks/>
              </p:cNvGrpSpPr>
              <p:nvPr/>
            </p:nvGrpSpPr>
            <p:grpSpPr bwMode="auto">
              <a:xfrm>
                <a:off x="1667" y="1620"/>
                <a:ext cx="10472" cy="7052"/>
                <a:chOff x="1667" y="1620"/>
                <a:chExt cx="10472" cy="7052"/>
              </a:xfrm>
            </p:grpSpPr>
            <p:sp>
              <p:nvSpPr>
                <p:cNvPr id="8218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00" y="1620"/>
                  <a:ext cx="2160" cy="720"/>
                </a:xfrm>
                <a:prstGeom prst="rect">
                  <a:avLst/>
                </a:prstGeom>
                <a:solidFill>
                  <a:srgbClr val="000080"/>
                </a:solidFill>
                <a:ln w="9525">
                  <a:miter lim="800000"/>
                  <a:headEnd/>
                  <a:tailEnd/>
                </a:ln>
                <a:scene3d>
                  <a:camera prst="legacyPerspectiveBottom">
                    <a:rot lat="600000" lon="0" rev="0"/>
                  </a:camera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0080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/>
                  <a:r>
                    <a:rPr lang="en-US" sz="1000">
                      <a:solidFill>
                        <a:schemeClr val="bg1"/>
                      </a:solidFill>
                    </a:rPr>
                    <a:t>Investment</a:t>
                  </a:r>
                </a:p>
                <a:p>
                  <a:pPr algn="ctr"/>
                  <a:r>
                    <a:rPr lang="en-US" sz="1000">
                      <a:solidFill>
                        <a:schemeClr val="bg1"/>
                      </a:solidFill>
                    </a:rPr>
                    <a:t>Funds</a:t>
                  </a:r>
                  <a:endParaRPr lang="en-US" sz="4000">
                    <a:solidFill>
                      <a:schemeClr val="bg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8219" name="Rectangle 115"/>
                <p:cNvSpPr>
                  <a:spLocks noChangeArrowheads="1"/>
                </p:cNvSpPr>
                <p:nvPr/>
              </p:nvSpPr>
              <p:spPr bwMode="auto">
                <a:xfrm>
                  <a:off x="3960" y="1620"/>
                  <a:ext cx="1620" cy="720"/>
                </a:xfrm>
                <a:prstGeom prst="rect">
                  <a:avLst/>
                </a:prstGeom>
                <a:solidFill>
                  <a:srgbClr val="000080"/>
                </a:solidFill>
                <a:ln w="9525">
                  <a:miter lim="800000"/>
                  <a:headEnd/>
                  <a:tailEnd/>
                </a:ln>
                <a:scene3d>
                  <a:camera prst="legacyPerspectiveBottom">
                    <a:rot lat="600000" lon="0" rev="0"/>
                  </a:camera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0080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</a:rPr>
                    <a:t>International</a:t>
                  </a:r>
                </a:p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</a:rPr>
                    <a:t>Insurance</a:t>
                  </a:r>
                  <a:endParaRPr lang="en-US" sz="4000" dirty="0">
                    <a:solidFill>
                      <a:schemeClr val="bg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8220" name="Rectangle 116"/>
                <p:cNvSpPr>
                  <a:spLocks noChangeArrowheads="1"/>
                </p:cNvSpPr>
                <p:nvPr/>
              </p:nvSpPr>
              <p:spPr bwMode="auto">
                <a:xfrm>
                  <a:off x="5580" y="1620"/>
                  <a:ext cx="1980" cy="720"/>
                </a:xfrm>
                <a:prstGeom prst="rect">
                  <a:avLst/>
                </a:prstGeom>
                <a:solidFill>
                  <a:srgbClr val="000080"/>
                </a:solidFill>
                <a:ln w="9525">
                  <a:miter lim="800000"/>
                  <a:headEnd/>
                  <a:tailEnd/>
                </a:ln>
                <a:scene3d>
                  <a:camera prst="legacyPerspectiveBottom">
                    <a:rot lat="600000" lon="0" rev="0"/>
                  </a:camera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0080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/>
                  <a:r>
                    <a:rPr lang="en-US" sz="1000">
                      <a:solidFill>
                        <a:schemeClr val="bg1"/>
                      </a:solidFill>
                    </a:rPr>
                    <a:t>Non Financial Companies</a:t>
                  </a:r>
                  <a:endParaRPr lang="en-US" sz="4000">
                    <a:solidFill>
                      <a:schemeClr val="bg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8221" name="Rectangle 117"/>
                <p:cNvSpPr>
                  <a:spLocks noChangeArrowheads="1"/>
                </p:cNvSpPr>
                <p:nvPr/>
              </p:nvSpPr>
              <p:spPr bwMode="auto">
                <a:xfrm>
                  <a:off x="7560" y="1620"/>
                  <a:ext cx="2160" cy="720"/>
                </a:xfrm>
                <a:prstGeom prst="rect">
                  <a:avLst/>
                </a:prstGeom>
                <a:solidFill>
                  <a:srgbClr val="000080"/>
                </a:solidFill>
                <a:ln w="9525">
                  <a:miter lim="800000"/>
                  <a:headEnd/>
                  <a:tailEnd/>
                </a:ln>
                <a:scene3d>
                  <a:camera prst="legacyPerspectiveBottom">
                    <a:rot lat="600000" lon="0" rev="0"/>
                  </a:camera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0080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/>
                  <a:r>
                    <a:rPr lang="en-US" sz="1000">
                      <a:solidFill>
                        <a:schemeClr val="bg1"/>
                      </a:solidFill>
                    </a:rPr>
                    <a:t>Banks</a:t>
                  </a:r>
                  <a:endParaRPr lang="en-US" sz="4000">
                    <a:solidFill>
                      <a:schemeClr val="bg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8222" name="Rectangle 118"/>
                <p:cNvSpPr>
                  <a:spLocks noChangeArrowheads="1"/>
                </p:cNvSpPr>
                <p:nvPr/>
              </p:nvSpPr>
              <p:spPr bwMode="auto">
                <a:xfrm>
                  <a:off x="9720" y="1620"/>
                  <a:ext cx="1980" cy="720"/>
                </a:xfrm>
                <a:prstGeom prst="rect">
                  <a:avLst/>
                </a:prstGeom>
                <a:solidFill>
                  <a:srgbClr val="000080"/>
                </a:solidFill>
                <a:ln w="9525">
                  <a:miter lim="800000"/>
                  <a:headEnd/>
                  <a:tailEnd/>
                </a:ln>
                <a:scene3d>
                  <a:camera prst="legacyPerspectiveBottom">
                    <a:rot lat="600000" lon="0" rev="0"/>
                  </a:camera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0080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</a:rPr>
                    <a:t>ICT Enabled Services</a:t>
                  </a:r>
                  <a:endParaRPr lang="en-US" sz="4000" dirty="0">
                    <a:solidFill>
                      <a:schemeClr val="bg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8223" name="Oval 119"/>
                <p:cNvSpPr>
                  <a:spLocks noChangeArrowheads="1"/>
                </p:cNvSpPr>
                <p:nvPr/>
              </p:nvSpPr>
              <p:spPr bwMode="auto">
                <a:xfrm>
                  <a:off x="1800" y="2700"/>
                  <a:ext cx="2160" cy="1572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600000" lon="0" rev="0"/>
                  </a:camera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CCFF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/>
                  <a:r>
                    <a:rPr lang="en-US" sz="1000" b="1" dirty="0"/>
                    <a:t>African Private Equity Funds</a:t>
                  </a:r>
                  <a:endParaRPr lang="en-US" sz="1000" b="1" dirty="0">
                    <a:latin typeface="Times" pitchFamily="18" charset="0"/>
                  </a:endParaRPr>
                </a:p>
              </p:txBody>
            </p:sp>
            <p:sp>
              <p:nvSpPr>
                <p:cNvPr id="8224" name="Oval 120"/>
                <p:cNvSpPr>
                  <a:spLocks noChangeArrowheads="1"/>
                </p:cNvSpPr>
                <p:nvPr/>
              </p:nvSpPr>
              <p:spPr bwMode="auto">
                <a:xfrm>
                  <a:off x="1667" y="4640"/>
                  <a:ext cx="2518" cy="1525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600000" lon="0" rev="0"/>
                  </a:camera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CCFF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/>
                  <a:r>
                    <a:rPr lang="en-US" sz="1000" b="1" dirty="0"/>
                    <a:t>Pan African Infrastructure</a:t>
                  </a:r>
                  <a:r>
                    <a:rPr lang="en-US" sz="1200" b="1" dirty="0">
                      <a:latin typeface="Times New Roman" pitchFamily="18" charset="0"/>
                    </a:rPr>
                    <a:t> </a:t>
                  </a:r>
                  <a:r>
                    <a:rPr lang="en-US" sz="1000" b="1" dirty="0"/>
                    <a:t>Funds</a:t>
                  </a:r>
                  <a:endParaRPr lang="en-US" sz="4000" b="1" dirty="0">
                    <a:latin typeface="Times" pitchFamily="18" charset="0"/>
                  </a:endParaRPr>
                </a:p>
              </p:txBody>
            </p:sp>
            <p:sp>
              <p:nvSpPr>
                <p:cNvPr id="8225" name="Oval 121"/>
                <p:cNvSpPr>
                  <a:spLocks noChangeArrowheads="1"/>
                </p:cNvSpPr>
                <p:nvPr/>
              </p:nvSpPr>
              <p:spPr bwMode="auto">
                <a:xfrm>
                  <a:off x="3622" y="2456"/>
                  <a:ext cx="2119" cy="1549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600000" lon="0" rev="0"/>
                  </a:camera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CCFF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/>
                  <a:r>
                    <a:rPr lang="en-US" sz="1050" b="1" dirty="0"/>
                    <a:t>Re-Insurance Activities</a:t>
                  </a:r>
                  <a:endParaRPr lang="en-US" sz="1050" b="1" dirty="0">
                    <a:latin typeface="Times" pitchFamily="18" charset="0"/>
                  </a:endParaRPr>
                </a:p>
              </p:txBody>
            </p:sp>
            <p:sp>
              <p:nvSpPr>
                <p:cNvPr id="8226" name="Oval 122"/>
                <p:cNvSpPr>
                  <a:spLocks noChangeArrowheads="1"/>
                </p:cNvSpPr>
                <p:nvPr/>
              </p:nvSpPr>
              <p:spPr bwMode="auto">
                <a:xfrm>
                  <a:off x="7530" y="2880"/>
                  <a:ext cx="2212" cy="144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600000" lon="0" rev="0"/>
                  </a:camera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CCFF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/>
                  <a:r>
                    <a:rPr lang="en-US" sz="1000" b="1" dirty="0"/>
                    <a:t>Regional Banking Groups</a:t>
                  </a:r>
                </a:p>
                <a:p>
                  <a:pPr algn="ctr"/>
                  <a:endParaRPr lang="en-US" sz="4000" dirty="0">
                    <a:solidFill>
                      <a:schemeClr val="bg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8227" name="Oval 123"/>
                <p:cNvSpPr>
                  <a:spLocks noChangeArrowheads="1"/>
                </p:cNvSpPr>
                <p:nvPr/>
              </p:nvSpPr>
              <p:spPr bwMode="auto">
                <a:xfrm>
                  <a:off x="9621" y="3440"/>
                  <a:ext cx="2518" cy="126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600000" lon="0" rev="0"/>
                  </a:camera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CCFF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/>
                  <a:r>
                    <a:rPr lang="en-US" sz="1000" b="1" dirty="0"/>
                    <a:t>BPO/Call centers</a:t>
                  </a:r>
                  <a:endParaRPr lang="en-US" sz="1000" b="1" dirty="0">
                    <a:latin typeface="Times" pitchFamily="18" charset="0"/>
                  </a:endParaRPr>
                </a:p>
              </p:txBody>
            </p:sp>
            <p:sp>
              <p:nvSpPr>
                <p:cNvPr id="8228" name="Rectangle 124"/>
                <p:cNvSpPr>
                  <a:spLocks noChangeArrowheads="1"/>
                </p:cNvSpPr>
                <p:nvPr/>
              </p:nvSpPr>
              <p:spPr bwMode="auto">
                <a:xfrm>
                  <a:off x="1800" y="6480"/>
                  <a:ext cx="9900" cy="540"/>
                </a:xfrm>
                <a:prstGeom prst="rect">
                  <a:avLst/>
                </a:prstGeom>
                <a:solidFill>
                  <a:srgbClr val="000080"/>
                </a:solidFill>
                <a:ln w="9525">
                  <a:miter lim="800000"/>
                  <a:headEnd/>
                  <a:tailEnd/>
                </a:ln>
                <a:scene3d>
                  <a:camera prst="legacyPerspectiveBottom">
                    <a:rot lat="600000" lon="0" rev="0"/>
                  </a:camera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0080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/>
                  <a:r>
                    <a:rPr lang="en-US" sz="1000">
                      <a:solidFill>
                        <a:schemeClr val="bg1"/>
                      </a:solidFill>
                    </a:rPr>
                    <a:t>Cross- Sectoral Activities</a:t>
                  </a:r>
                </a:p>
                <a:p>
                  <a:pPr algn="ctr"/>
                  <a:endParaRPr lang="en-US" sz="4000">
                    <a:solidFill>
                      <a:schemeClr val="bg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8229" name="Oval 125"/>
                <p:cNvSpPr>
                  <a:spLocks noChangeArrowheads="1"/>
                </p:cNvSpPr>
                <p:nvPr/>
              </p:nvSpPr>
              <p:spPr bwMode="auto">
                <a:xfrm>
                  <a:off x="2465" y="7492"/>
                  <a:ext cx="9360" cy="118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600000" lon="0" rev="0"/>
                  </a:camera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CCFF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/>
                  <a:r>
                    <a:rPr lang="en-US" sz="1400" b="1" dirty="0"/>
                    <a:t>International Business Companies</a:t>
                  </a:r>
                  <a:endParaRPr lang="en-US" sz="1400" b="1" dirty="0">
                    <a:latin typeface="Times" pitchFamily="18" charset="0"/>
                  </a:endParaRPr>
                </a:p>
              </p:txBody>
            </p:sp>
            <p:sp>
              <p:nvSpPr>
                <p:cNvPr id="8230" name="Line 126"/>
                <p:cNvSpPr>
                  <a:spLocks noChangeShapeType="1"/>
                </p:cNvSpPr>
                <p:nvPr/>
              </p:nvSpPr>
              <p:spPr bwMode="auto">
                <a:xfrm>
                  <a:off x="1800" y="7020"/>
                  <a:ext cx="0" cy="16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22"/>
                <p:cNvSpPr>
                  <a:spLocks noChangeArrowheads="1"/>
                </p:cNvSpPr>
                <p:nvPr/>
              </p:nvSpPr>
              <p:spPr bwMode="auto">
                <a:xfrm>
                  <a:off x="5540" y="2289"/>
                  <a:ext cx="2156" cy="1716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600000" lon="0" rev="0"/>
                  </a:camera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CCFF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/>
                  <a:r>
                    <a:rPr lang="en-US" sz="1000" b="1" dirty="0"/>
                    <a:t>Head Office, &amp; support structures</a:t>
                  </a:r>
                </a:p>
                <a:p>
                  <a:pPr algn="ctr"/>
                  <a:endParaRPr lang="en-US" sz="4000" dirty="0">
                    <a:solidFill>
                      <a:schemeClr val="bg1"/>
                    </a:solidFill>
                    <a:latin typeface="Times" pitchFamily="18" charset="0"/>
                  </a:endParaRPr>
                </a:p>
              </p:txBody>
            </p:sp>
          </p:grpSp>
        </p:grpSp>
        <p:sp>
          <p:nvSpPr>
            <p:cNvPr id="8206" name="Line 133"/>
            <p:cNvSpPr>
              <a:spLocks noChangeShapeType="1"/>
            </p:cNvSpPr>
            <p:nvPr/>
          </p:nvSpPr>
          <p:spPr bwMode="auto">
            <a:xfrm>
              <a:off x="11700" y="7020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AutoShape 6"/>
          <p:cNvSpPr>
            <a:spLocks noChangeArrowheads="1"/>
          </p:cNvSpPr>
          <p:nvPr/>
        </p:nvSpPr>
        <p:spPr bwMode="auto">
          <a:xfrm rot="16560558">
            <a:off x="4956962" y="3264427"/>
            <a:ext cx="287174" cy="1591407"/>
          </a:xfrm>
          <a:prstGeom prst="upArrow">
            <a:avLst>
              <a:gd name="adj1" fmla="val 40645"/>
              <a:gd name="adj2" fmla="val 140946"/>
            </a:avLst>
          </a:prstGeom>
          <a:solidFill>
            <a:srgbClr val="FFFF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 rot="18752138">
            <a:off x="5867616" y="2376751"/>
            <a:ext cx="287296" cy="2058818"/>
          </a:xfrm>
          <a:prstGeom prst="upArrow">
            <a:avLst>
              <a:gd name="adj1" fmla="val 52870"/>
              <a:gd name="adj2" fmla="val 148376"/>
            </a:avLst>
          </a:prstGeom>
          <a:solidFill>
            <a:srgbClr val="FFFF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 rot="269846" flipH="1">
            <a:off x="5995504" y="3006260"/>
            <a:ext cx="315812" cy="460274"/>
          </a:xfrm>
          <a:prstGeom prst="upArrow">
            <a:avLst>
              <a:gd name="adj1" fmla="val 40444"/>
              <a:gd name="adj2" fmla="val 152280"/>
            </a:avLst>
          </a:prstGeom>
          <a:solidFill>
            <a:srgbClr val="FFFF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874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" descr="POWER POINT PRESENTATIO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66" y="4767279"/>
            <a:ext cx="6752034" cy="1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itle 1"/>
          <p:cNvSpPr>
            <a:spLocks noGrp="1"/>
          </p:cNvSpPr>
          <p:nvPr>
            <p:ph type="title"/>
          </p:nvPr>
        </p:nvSpPr>
        <p:spPr>
          <a:xfrm>
            <a:off x="1132284" y="780836"/>
            <a:ext cx="6868716" cy="53187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ICT Opportunities. : Fibre Network</a:t>
            </a:r>
            <a:endParaRPr lang="en-US" altLang="en-US" sz="2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haroni" pitchFamily="2" charset="0"/>
              <a:ea typeface="Batang" pitchFamily="18" charset="-127"/>
              <a:cs typeface="Aharoni" pitchFamily="2" charset="0"/>
            </a:endParaRPr>
          </a:p>
        </p:txBody>
      </p:sp>
      <p:sp>
        <p:nvSpPr>
          <p:cNvPr id="62469" name="직사각형 55"/>
          <p:cNvSpPr>
            <a:spLocks noChangeArrowheads="1"/>
          </p:cNvSpPr>
          <p:nvPr/>
        </p:nvSpPr>
        <p:spPr bwMode="auto">
          <a:xfrm>
            <a:off x="2606870" y="4210050"/>
            <a:ext cx="6655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900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pitchFamily="34" charset="-127"/>
              </a:rPr>
              <a:t>Speed </a:t>
            </a:r>
            <a:r>
              <a:rPr lang="en-US" altLang="ko-KR" sz="900" b="1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UP</a:t>
            </a:r>
            <a:endParaRPr lang="ko-KR" altLang="en-US" sz="900" b="1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247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84" y="4539854"/>
            <a:ext cx="1143001" cy="5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900">
                <a:solidFill>
                  <a:srgbClr val="898989"/>
                </a:solidFill>
                <a:latin typeface="Calibri" panose="020F0502020204030204" pitchFamily="34" charset="0"/>
                <a:ea typeface="ヒラギノ角ゴ Pro W3" pitchFamily="-84" charset="-128"/>
              </a:rPr>
              <a:t>Strategy and Business Development  </a:t>
            </a:r>
            <a:endParaRPr lang="en-US" altLang="en-US" sz="900">
              <a:solidFill>
                <a:srgbClr val="898989"/>
              </a:solidFill>
              <a:latin typeface="Calibri" panose="020F0502020204030204" pitchFamily="34" charset="0"/>
              <a:ea typeface="ヒラギノ角ゴ Pro W3" pitchFamily="-84" charset="-128"/>
            </a:endParaRPr>
          </a:p>
        </p:txBody>
      </p:sp>
      <p:graphicFrame>
        <p:nvGraphicFramePr>
          <p:cNvPr id="62473" name="Object 8"/>
          <p:cNvGraphicFramePr>
            <a:graphicFrameLocks noChangeAspect="1"/>
          </p:cNvGraphicFramePr>
          <p:nvPr>
            <p:extLst/>
          </p:nvPr>
        </p:nvGraphicFramePr>
        <p:xfrm>
          <a:off x="996593" y="1315092"/>
          <a:ext cx="4385033" cy="321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Visio" r:id="rId6" imgW="9982231" imgH="8343948" progId="Visio.Drawing.15">
                  <p:embed/>
                </p:oleObj>
              </mc:Choice>
              <mc:Fallback>
                <p:oleObj name="Visio" r:id="rId6" imgW="9982231" imgH="8343948" progId="Visio.Drawing.15">
                  <p:embed/>
                  <p:pic>
                    <p:nvPicPr>
                      <p:cNvPr id="6247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593" y="1315092"/>
                        <a:ext cx="4385033" cy="3219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556647" y="1315092"/>
            <a:ext cx="2269331" cy="36160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0">
              <a:lnSpc>
                <a:spcPct val="107000"/>
              </a:lnSpc>
              <a:defRPr/>
            </a:pPr>
            <a:r>
              <a:rPr lang="en-US" sz="1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57175" indent="-257175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BoFiNet has national fibre coverage in excess of 7,000 Km countrywide covering Cities, major Towns and villages. </a:t>
            </a:r>
          </a:p>
          <a:p>
            <a:pPr marL="257175" indent="-257175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Planned fibre deployment for 2015/16 is about 500km.</a:t>
            </a:r>
          </a:p>
          <a:p>
            <a:pPr marL="600075" lvl="1" indent="-257175" algn="just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endParaRPr lang="en-US" sz="1200" dirty="0">
              <a:latin typeface="Corbel" panose="020B0503020204020204" pitchFamily="34" charset="0"/>
            </a:endParaRPr>
          </a:p>
          <a:p>
            <a:pPr>
              <a:lnSpc>
                <a:spcPct val="107000"/>
              </a:lnSpc>
              <a:defRPr/>
            </a:pPr>
            <a:endParaRPr lang="en-US" sz="12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defRPr/>
            </a:pPr>
            <a:endParaRPr lang="en-US" sz="12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923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3714749"/>
            <a:ext cx="8458200" cy="1085851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Strategic intent; sustainable involvement in more sectors of the valve chain</a:t>
            </a:r>
          </a:p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229600" cy="6286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2800" kern="1200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The diamond value chain</a:t>
            </a:r>
            <a:endParaRPr lang="en-GB" sz="2800" kern="1200" dirty="0">
              <a:solidFill>
                <a:srgbClr val="0070C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lowchart: Direct Access Storage 4"/>
          <p:cNvSpPr/>
          <p:nvPr/>
        </p:nvSpPr>
        <p:spPr>
          <a:xfrm>
            <a:off x="457200" y="2286000"/>
            <a:ext cx="1676400" cy="457200"/>
          </a:xfrm>
          <a:prstGeom prst="flowChartMagneticDru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dirty="0" smtClean="0"/>
              <a:t>Exploration 1955</a:t>
            </a:r>
            <a:endParaRPr lang="en-GB" sz="900" dirty="0"/>
          </a:p>
        </p:txBody>
      </p:sp>
      <p:sp>
        <p:nvSpPr>
          <p:cNvPr id="7" name="Flowchart: Direct Access Storage 6"/>
          <p:cNvSpPr/>
          <p:nvPr/>
        </p:nvSpPr>
        <p:spPr>
          <a:xfrm>
            <a:off x="1524000" y="2171700"/>
            <a:ext cx="1219200" cy="628650"/>
          </a:xfrm>
          <a:prstGeom prst="flowChartMagneticDru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 smtClean="0"/>
              <a:t>Mining 1972</a:t>
            </a:r>
            <a:endParaRPr lang="en-GB" sz="1000" dirty="0"/>
          </a:p>
        </p:txBody>
      </p:sp>
      <p:sp>
        <p:nvSpPr>
          <p:cNvPr id="8" name="Flowchart: Direct Access Storage 7"/>
          <p:cNvSpPr/>
          <p:nvPr/>
        </p:nvSpPr>
        <p:spPr>
          <a:xfrm>
            <a:off x="2286000" y="1943100"/>
            <a:ext cx="1295400" cy="914400"/>
          </a:xfrm>
          <a:prstGeom prst="flowChartMagneticDru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dirty="0" smtClean="0"/>
              <a:t>Sorting</a:t>
            </a:r>
          </a:p>
          <a:p>
            <a:pPr algn="ctr">
              <a:defRPr/>
            </a:pPr>
            <a:r>
              <a:rPr lang="en-GB" sz="900" dirty="0" smtClean="0"/>
              <a:t>1982</a:t>
            </a:r>
            <a:endParaRPr lang="en-GB" sz="900" dirty="0"/>
          </a:p>
        </p:txBody>
      </p:sp>
      <p:sp>
        <p:nvSpPr>
          <p:cNvPr id="9" name="Flowchart: Direct Access Storage 8"/>
          <p:cNvSpPr/>
          <p:nvPr/>
        </p:nvSpPr>
        <p:spPr>
          <a:xfrm>
            <a:off x="3048000" y="1828800"/>
            <a:ext cx="1524000" cy="1200150"/>
          </a:xfrm>
          <a:prstGeom prst="flowChartMagneticDru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Rough </a:t>
            </a:r>
          </a:p>
          <a:p>
            <a:pPr algn="ctr">
              <a:defRPr/>
            </a:pPr>
            <a:endParaRPr lang="en-GB" sz="1200" dirty="0"/>
          </a:p>
          <a:p>
            <a:pPr algn="ctr">
              <a:defRPr/>
            </a:pPr>
            <a:r>
              <a:rPr lang="en-GB" sz="1200" dirty="0" smtClean="0"/>
              <a:t>Trading</a:t>
            </a:r>
          </a:p>
          <a:p>
            <a:pPr algn="ctr">
              <a:defRPr/>
            </a:pPr>
            <a:endParaRPr lang="en-GB" sz="1200" dirty="0"/>
          </a:p>
        </p:txBody>
      </p:sp>
      <p:sp>
        <p:nvSpPr>
          <p:cNvPr id="10" name="Flowchart: Direct Access Storage 9"/>
          <p:cNvSpPr/>
          <p:nvPr/>
        </p:nvSpPr>
        <p:spPr>
          <a:xfrm>
            <a:off x="3962400" y="1714500"/>
            <a:ext cx="1600200" cy="1428750"/>
          </a:xfrm>
          <a:prstGeom prst="flowChartMagneticDru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dirty="0"/>
              <a:t>Cutting</a:t>
            </a:r>
          </a:p>
          <a:p>
            <a:pPr algn="ctr">
              <a:defRPr/>
            </a:pPr>
            <a:r>
              <a:rPr lang="en-GB" sz="1050" dirty="0" smtClean="0"/>
              <a:t>Polishing </a:t>
            </a:r>
            <a:endParaRPr lang="en-GB" sz="1050" dirty="0"/>
          </a:p>
        </p:txBody>
      </p:sp>
      <p:sp>
        <p:nvSpPr>
          <p:cNvPr id="11" name="Flowchart: Direct Access Storage 10"/>
          <p:cNvSpPr/>
          <p:nvPr/>
        </p:nvSpPr>
        <p:spPr>
          <a:xfrm>
            <a:off x="5029200" y="1657350"/>
            <a:ext cx="1434662" cy="1543050"/>
          </a:xfrm>
          <a:prstGeom prst="flowChartMagneticDru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dirty="0"/>
              <a:t>Polished </a:t>
            </a:r>
          </a:p>
          <a:p>
            <a:pPr algn="ctr">
              <a:defRPr/>
            </a:pPr>
            <a:r>
              <a:rPr lang="en-GB" sz="900" dirty="0"/>
              <a:t>trading</a:t>
            </a:r>
          </a:p>
        </p:txBody>
      </p:sp>
      <p:sp>
        <p:nvSpPr>
          <p:cNvPr id="12" name="Flowchart: Direct Access Storage 11"/>
          <p:cNvSpPr/>
          <p:nvPr/>
        </p:nvSpPr>
        <p:spPr>
          <a:xfrm>
            <a:off x="6019800" y="1600200"/>
            <a:ext cx="1447800" cy="1714500"/>
          </a:xfrm>
          <a:prstGeom prst="flowChartMagneticDru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dirty="0"/>
              <a:t>Jewellery</a:t>
            </a:r>
          </a:p>
          <a:p>
            <a:pPr algn="ctr">
              <a:defRPr/>
            </a:pPr>
            <a:r>
              <a:rPr lang="en-GB" sz="900" dirty="0" err="1" smtClean="0"/>
              <a:t>Manuf</a:t>
            </a:r>
            <a:endParaRPr lang="en-GB" sz="900" dirty="0"/>
          </a:p>
        </p:txBody>
      </p:sp>
      <p:sp>
        <p:nvSpPr>
          <p:cNvPr id="13" name="Flowchart: Direct Access Storage 12"/>
          <p:cNvSpPr/>
          <p:nvPr/>
        </p:nvSpPr>
        <p:spPr>
          <a:xfrm>
            <a:off x="7010400" y="1543050"/>
            <a:ext cx="1524000" cy="1885950"/>
          </a:xfrm>
          <a:prstGeom prst="flowChartMagneticDru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Retail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695774" y="1399977"/>
            <a:ext cx="858441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-252713" y="1444708"/>
            <a:ext cx="9715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923507" y="1371998"/>
            <a:ext cx="6858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152232" y="1343422"/>
            <a:ext cx="5143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963694" y="1200547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30" name="Picture 32" descr="ptr39p106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5650" y="2624137"/>
            <a:ext cx="5715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1" name="TextBox 26"/>
          <p:cNvSpPr txBox="1">
            <a:spLocks noChangeArrowheads="1"/>
          </p:cNvSpPr>
          <p:nvPr/>
        </p:nvSpPr>
        <p:spPr bwMode="auto">
          <a:xfrm>
            <a:off x="593835" y="1278321"/>
            <a:ext cx="17267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Strong participation</a:t>
            </a:r>
          </a:p>
        </p:txBody>
      </p:sp>
      <p:sp>
        <p:nvSpPr>
          <p:cNvPr id="13332" name="TextBox 27"/>
          <p:cNvSpPr txBox="1">
            <a:spLocks noChangeArrowheads="1"/>
          </p:cNvSpPr>
          <p:nvPr/>
        </p:nvSpPr>
        <p:spPr bwMode="auto">
          <a:xfrm>
            <a:off x="5410200" y="1200150"/>
            <a:ext cx="2406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Very limited </a:t>
            </a:r>
            <a:r>
              <a:rPr lang="en-US" sz="1600" dirty="0">
                <a:solidFill>
                  <a:srgbClr val="C00000"/>
                </a:solidFill>
              </a:rPr>
              <a:t>participation</a:t>
            </a:r>
          </a:p>
        </p:txBody>
      </p:sp>
      <p:sp>
        <p:nvSpPr>
          <p:cNvPr id="13333" name="TextBox 28"/>
          <p:cNvSpPr txBox="1">
            <a:spLocks noChangeArrowheads="1"/>
          </p:cNvSpPr>
          <p:nvPr/>
        </p:nvSpPr>
        <p:spPr bwMode="auto">
          <a:xfrm>
            <a:off x="3117850" y="1257301"/>
            <a:ext cx="1149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limited</a:t>
            </a:r>
            <a:endParaRPr lang="en-US" sz="1400" dirty="0">
              <a:solidFill>
                <a:srgbClr val="C00000"/>
              </a:solidFill>
            </a:endParaRPr>
          </a:p>
          <a:p>
            <a:r>
              <a:rPr lang="en-US" sz="1400" dirty="0">
                <a:solidFill>
                  <a:srgbClr val="C00000"/>
                </a:solidFill>
              </a:rPr>
              <a:t>participation</a:t>
            </a:r>
          </a:p>
        </p:txBody>
      </p:sp>
      <p:sp>
        <p:nvSpPr>
          <p:cNvPr id="13334" name="TextBox 29"/>
          <p:cNvSpPr txBox="1">
            <a:spLocks noChangeArrowheads="1"/>
          </p:cNvSpPr>
          <p:nvPr/>
        </p:nvSpPr>
        <p:spPr bwMode="auto">
          <a:xfrm>
            <a:off x="4260850" y="1200150"/>
            <a:ext cx="1149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Limited</a:t>
            </a:r>
          </a:p>
          <a:p>
            <a:r>
              <a:rPr lang="en-US" sz="1400">
                <a:solidFill>
                  <a:srgbClr val="C00000"/>
                </a:solidFill>
              </a:rPr>
              <a:t>participation</a:t>
            </a:r>
          </a:p>
        </p:txBody>
      </p:sp>
      <p:pic>
        <p:nvPicPr>
          <p:cNvPr id="13335" name="Picture 33" descr="crystaldiamondclear-sid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500" y="2620695"/>
            <a:ext cx="6889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eft-Right Arrow 31"/>
          <p:cNvSpPr/>
          <p:nvPr/>
        </p:nvSpPr>
        <p:spPr>
          <a:xfrm>
            <a:off x="228600" y="971550"/>
            <a:ext cx="2892972" cy="342900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Left-Right Arrow 32"/>
          <p:cNvSpPr/>
          <p:nvPr/>
        </p:nvSpPr>
        <p:spPr>
          <a:xfrm>
            <a:off x="3124200" y="1028700"/>
            <a:ext cx="1143000" cy="171450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Left-Right Arrow 33"/>
          <p:cNvSpPr/>
          <p:nvPr/>
        </p:nvSpPr>
        <p:spPr>
          <a:xfrm>
            <a:off x="4267200" y="1028700"/>
            <a:ext cx="1143000" cy="1714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Left-Right Arrow 34"/>
          <p:cNvSpPr/>
          <p:nvPr/>
        </p:nvSpPr>
        <p:spPr>
          <a:xfrm>
            <a:off x="5410200" y="1028700"/>
            <a:ext cx="2895600" cy="17145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2.png" descr="Logo.png"/>
          <p:cNvPicPr>
            <a:picLocks noChangeAspect="1"/>
          </p:cNvPicPr>
          <p:nvPr/>
        </p:nvPicPr>
        <p:blipFill>
          <a:blip r:embed="rId3">
            <a:extLst/>
          </a:blip>
          <a:srcRect r="71682"/>
          <a:stretch>
            <a:fillRect/>
          </a:stretch>
        </p:blipFill>
        <p:spPr>
          <a:xfrm>
            <a:off x="170297" y="205981"/>
            <a:ext cx="563704" cy="57696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477543" y="3035918"/>
            <a:ext cx="8278498" cy="1289436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Botswana’s Special Economic Zones (SEZs) </a:t>
            </a:r>
          </a:p>
        </p:txBody>
      </p:sp>
    </p:spTree>
    <p:extLst>
      <p:ext uri="{BB962C8B-B14F-4D97-AF65-F5344CB8AC3E}">
        <p14:creationId xmlns:p14="http://schemas.microsoft.com/office/powerpoint/2010/main" val="1090391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311164" y="1222435"/>
            <a:ext cx="8521701" cy="371168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7153" indent="-337153" defTabSz="393344">
              <a:lnSpc>
                <a:spcPct val="80000"/>
              </a:lnSpc>
              <a:defRPr sz="1568">
                <a:solidFill>
                  <a:srgbClr val="000000"/>
                </a:solidFill>
              </a:defRPr>
            </a:pPr>
            <a:r>
              <a:t>Primary aim of SEZs (Incentives) will overcome barriers to trade, investment &amp; the attraction of FDI  </a:t>
            </a:r>
          </a:p>
          <a:p>
            <a:pPr marL="337153" indent="-337153" defTabSz="393344">
              <a:lnSpc>
                <a:spcPct val="80000"/>
              </a:lnSpc>
              <a:defRPr sz="1568">
                <a:solidFill>
                  <a:srgbClr val="000000"/>
                </a:solidFill>
              </a:defRPr>
            </a:pPr>
            <a:r>
              <a:t>Address (ie) restrictive policies, excessive bureaucracy and limited access to serviced land</a:t>
            </a:r>
          </a:p>
          <a:p>
            <a:pPr marL="674305" lvl="1" indent="-280960" defTabSz="393344">
              <a:lnSpc>
                <a:spcPct val="80000"/>
              </a:lnSpc>
              <a:spcBef>
                <a:spcPts val="0"/>
              </a:spcBef>
              <a:buChar char="•"/>
              <a:defRPr sz="1568">
                <a:solidFill>
                  <a:srgbClr val="000000"/>
                </a:solidFill>
              </a:defRPr>
            </a:pPr>
            <a:r>
              <a:t>Create a more competitive or conducive business environment for the attraction investors</a:t>
            </a:r>
          </a:p>
          <a:p>
            <a:pPr marL="674305" lvl="1" indent="-280960" defTabSz="393344">
              <a:lnSpc>
                <a:spcPct val="80000"/>
              </a:lnSpc>
              <a:spcBef>
                <a:spcPts val="0"/>
              </a:spcBef>
              <a:buChar char="•"/>
              <a:defRPr sz="1568">
                <a:solidFill>
                  <a:srgbClr val="000000"/>
                </a:solidFill>
              </a:defRPr>
            </a:pPr>
            <a:r>
              <a:t>Increase and diversify our export, increase our foreign earnings</a:t>
            </a:r>
          </a:p>
          <a:p>
            <a:pPr marL="674305" lvl="1" indent="-280960" defTabSz="393344">
              <a:lnSpc>
                <a:spcPct val="80000"/>
              </a:lnSpc>
              <a:spcBef>
                <a:spcPts val="0"/>
              </a:spcBef>
              <a:buChar char="•"/>
              <a:defRPr sz="1568">
                <a:solidFill>
                  <a:srgbClr val="000000"/>
                </a:solidFill>
              </a:defRPr>
            </a:pPr>
            <a:r>
              <a:t>Create substantial employment</a:t>
            </a:r>
          </a:p>
          <a:p>
            <a:pPr marL="674305" lvl="1" indent="-280960" defTabSz="393344">
              <a:lnSpc>
                <a:spcPct val="80000"/>
              </a:lnSpc>
              <a:spcBef>
                <a:spcPts val="0"/>
              </a:spcBef>
              <a:buChar char="•"/>
              <a:defRPr sz="1568">
                <a:solidFill>
                  <a:srgbClr val="000000"/>
                </a:solidFill>
              </a:defRPr>
            </a:pPr>
            <a:endParaRPr/>
          </a:p>
          <a:p>
            <a:pPr marL="0" indent="0" algn="just" defTabSz="393344">
              <a:lnSpc>
                <a:spcPts val="1900"/>
              </a:lnSpc>
              <a:buSzTx/>
              <a:buNone/>
              <a:defRPr sz="1568">
                <a:solidFill>
                  <a:srgbClr val="000000"/>
                </a:solidFill>
              </a:defRPr>
            </a:pPr>
            <a:r>
              <a:t>The new benefits/incentives will lie specifically in:-</a:t>
            </a:r>
          </a:p>
          <a:p>
            <a:pPr marL="960072" lvl="1" indent="-512039" defTabSz="393344">
              <a:lnSpc>
                <a:spcPct val="80000"/>
              </a:lnSpc>
              <a:spcBef>
                <a:spcPts val="0"/>
              </a:spcBef>
              <a:buChar char="•"/>
              <a:defRPr sz="1568">
                <a:solidFill>
                  <a:srgbClr val="000000"/>
                </a:solidFill>
              </a:defRPr>
            </a:pPr>
            <a:r>
              <a:t>Creation of competitive, investor friendly business environment to attract both </a:t>
            </a:r>
            <a:r>
              <a:rPr b="1" u="sng"/>
              <a:t>domestic &amp; foreign investors </a:t>
            </a:r>
          </a:p>
          <a:p>
            <a:pPr marL="960072" lvl="1" indent="-512039" defTabSz="393344">
              <a:lnSpc>
                <a:spcPct val="80000"/>
              </a:lnSpc>
              <a:spcBef>
                <a:spcPts val="0"/>
              </a:spcBef>
              <a:buChar char="•"/>
              <a:defRPr sz="1568">
                <a:solidFill>
                  <a:srgbClr val="000000"/>
                </a:solidFill>
              </a:defRPr>
            </a:pPr>
            <a:r>
              <a:t>Fast tracking of all authorisations to start &amp; operate a business within the zone (achieve business efficiencies):- </a:t>
            </a:r>
          </a:p>
          <a:p>
            <a:pPr marL="768074" lvl="1" indent="-320040" defTabSz="393344">
              <a:lnSpc>
                <a:spcPct val="80000"/>
              </a:lnSpc>
              <a:spcBef>
                <a:spcPts val="0"/>
              </a:spcBef>
              <a:buChar char="•"/>
              <a:defRPr sz="1568">
                <a:solidFill>
                  <a:srgbClr val="000000"/>
                </a:solidFill>
              </a:defRPr>
            </a:pPr>
            <a:r>
              <a:t>	  </a:t>
            </a:r>
            <a:r>
              <a:rPr b="1"/>
              <a:t>(Company formation, licensing &amp; permitting, incl. work &amp; Res. permits) </a:t>
            </a:r>
            <a:r>
              <a:t>	</a:t>
            </a:r>
          </a:p>
          <a:p>
            <a:pPr marL="0" lvl="2" indent="792210" defTabSz="393344">
              <a:lnSpc>
                <a:spcPct val="80000"/>
              </a:lnSpc>
              <a:spcBef>
                <a:spcPts val="0"/>
              </a:spcBef>
              <a:buSzTx/>
              <a:buNone/>
              <a:defRPr sz="1568">
                <a:solidFill>
                  <a:srgbClr val="000000"/>
                </a:solidFill>
              </a:defRPr>
            </a:pPr>
            <a:r>
              <a:t>  Provide simplified/ streamlined regulatory compliance procedures – require minimum    </a:t>
            </a:r>
          </a:p>
          <a:p>
            <a:pPr marL="0" lvl="2" indent="792210" defTabSz="393344">
              <a:lnSpc>
                <a:spcPct val="80000"/>
              </a:lnSpc>
              <a:spcBef>
                <a:spcPts val="0"/>
              </a:spcBef>
              <a:buSzTx/>
              <a:buNone/>
              <a:defRPr sz="1568">
                <a:solidFill>
                  <a:srgbClr val="000000"/>
                </a:solidFill>
              </a:defRPr>
            </a:pPr>
            <a:r>
              <a:t>  documentation &amp; quality SEZ infrastructure </a:t>
            </a:r>
          </a:p>
          <a:p>
            <a:pPr marL="960072" lvl="1" indent="-512039" defTabSz="393344">
              <a:lnSpc>
                <a:spcPct val="80000"/>
              </a:lnSpc>
              <a:spcBef>
                <a:spcPts val="0"/>
              </a:spcBef>
              <a:buChar char="•"/>
              <a:defRPr sz="1568">
                <a:solidFill>
                  <a:srgbClr val="000000"/>
                </a:solidFill>
              </a:defRPr>
            </a:pPr>
            <a:r>
              <a:t>MFG industries. Business Services, Agri-Business/Agro-Processing, Energy, Minerals/Resource Beneficiation, Mining Services &amp; Logistic </a:t>
            </a:r>
          </a:p>
        </p:txBody>
      </p:sp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1125951" y="419114"/>
            <a:ext cx="8229600" cy="8572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130C"/>
                </a:solidFill>
              </a:defRPr>
            </a:lvl1pPr>
          </a:lstStyle>
          <a:p>
            <a:r>
              <a:t>Special Economic Zones in Botswana</a:t>
            </a:r>
          </a:p>
        </p:txBody>
      </p:sp>
    </p:spTree>
    <p:extLst>
      <p:ext uri="{BB962C8B-B14F-4D97-AF65-F5344CB8AC3E}">
        <p14:creationId xmlns:p14="http://schemas.microsoft.com/office/powerpoint/2010/main" val="2142231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457215" y="594911"/>
            <a:ext cx="8229599" cy="5632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130C"/>
                </a:solidFill>
              </a:defRPr>
            </a:lvl1pPr>
          </a:lstStyle>
          <a:p>
            <a:pPr algn="ctr"/>
            <a:r>
              <a:rPr lang="en-GB" dirty="0" smtClean="0"/>
              <a:t>SPEDU </a:t>
            </a:r>
            <a:r>
              <a:rPr lang="en-GB" dirty="0"/>
              <a:t>REGION</a:t>
            </a:r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	</a:t>
            </a:r>
            <a:r>
              <a:rPr lang="en-GB" sz="1600" dirty="0">
                <a:solidFill>
                  <a:schemeClr val="tx1"/>
                </a:solidFill>
              </a:rPr>
              <a:t>SPEDU Region has a population of 203 000</a:t>
            </a:r>
          </a:p>
          <a:p>
            <a:r>
              <a:rPr lang="en-GB" sz="1600" dirty="0">
                <a:solidFill>
                  <a:schemeClr val="tx1"/>
                </a:solidFill>
              </a:rPr>
              <a:t>SPEDU hub, Selebi Phikwe Town est. in the 70s following discovery and mining and smelting of copper</a:t>
            </a:r>
          </a:p>
          <a:p>
            <a:r>
              <a:rPr lang="en-GB" sz="1600" dirty="0">
                <a:solidFill>
                  <a:schemeClr val="tx1"/>
                </a:solidFill>
              </a:rPr>
              <a:t>Government adopted initiatives to spur econ activity in commercial irrigation and Manufacturing</a:t>
            </a: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108" t="2583" r="14353" b="2231"/>
          <a:stretch/>
        </p:blipFill>
        <p:spPr>
          <a:xfrm>
            <a:off x="4827180" y="1158180"/>
            <a:ext cx="3657600" cy="3701667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7745828" y="2801678"/>
            <a:ext cx="627321" cy="4146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3436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668" y="746403"/>
            <a:ext cx="4489807" cy="85725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910" y="944434"/>
            <a:ext cx="8229600" cy="285112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17651366"/>
              </p:ext>
            </p:extLst>
          </p:nvPr>
        </p:nvGraphicFramePr>
        <p:xfrm>
          <a:off x="371582" y="944434"/>
          <a:ext cx="8154256" cy="3411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21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3"/>
          <p:cNvSpPr>
            <a:spLocks/>
          </p:cNvSpPr>
          <p:nvPr/>
        </p:nvSpPr>
        <p:spPr bwMode="auto">
          <a:xfrm>
            <a:off x="1464469" y="4666069"/>
            <a:ext cx="1600200" cy="201215"/>
          </a:xfrm>
          <a:custGeom>
            <a:avLst/>
            <a:gdLst>
              <a:gd name="T0" fmla="*/ 105376133 w 21600"/>
              <a:gd name="T1" fmla="*/ 1666162 h 21600"/>
              <a:gd name="T2" fmla="*/ 105376133 w 21600"/>
              <a:gd name="T3" fmla="*/ 1666162 h 21600"/>
              <a:gd name="T4" fmla="*/ 105376133 w 21600"/>
              <a:gd name="T5" fmla="*/ 1666162 h 21600"/>
              <a:gd name="T6" fmla="*/ 105376133 w 21600"/>
              <a:gd name="T7" fmla="*/ 166616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defTabSz="685664"/>
            <a:fld id="{2BE737AB-C0AF-4CAF-8F58-9839C4A3303C}" type="slidenum">
              <a:rPr lang="en-US" altLang="en-US" sz="900" b="1">
                <a:solidFill>
                  <a:srgbClr val="17375E"/>
                </a:solidFill>
              </a:rPr>
              <a:pPr defTabSz="685664"/>
              <a:t>20</a:t>
            </a:fld>
            <a:endParaRPr lang="en-US" altLang="en-US" sz="1425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186" y="1407358"/>
            <a:ext cx="2943483" cy="7519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GB" b="1" dirty="0">
                <a:solidFill>
                  <a:srgbClr val="F4F3F2"/>
                </a:solidFill>
              </a:rPr>
              <a:t>Input Costs </a:t>
            </a:r>
            <a:endParaRPr lang="en-US" b="1" dirty="0">
              <a:solidFill>
                <a:srgbClr val="F4F3F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3875" y="1435063"/>
            <a:ext cx="5579242" cy="14844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4F3F2"/>
                </a:solidFill>
              </a:rPr>
              <a:t>SPEDU Region will provide internet connectivity with bandwidth that promotes business competitiveness;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4F3F2"/>
                </a:solidFill>
              </a:rPr>
              <a:t>Preferential ICT rates (telecommunications, data and voice rates) as already provided for IFSC companies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186" y="985874"/>
            <a:ext cx="2943483" cy="3364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GB" b="1">
                <a:solidFill>
                  <a:srgbClr val="F4F3F2"/>
                </a:solidFill>
              </a:rPr>
              <a:t>Provision of Land </a:t>
            </a:r>
            <a:endParaRPr lang="en-US" b="1" dirty="0">
              <a:solidFill>
                <a:srgbClr val="F4F3F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3875" y="989718"/>
            <a:ext cx="5579241" cy="3364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marL="285750" indent="-285750" defTabSz="685664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Minimum 50 year Lease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185" y="3121770"/>
            <a:ext cx="2943483" cy="4150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GB" b="1" dirty="0">
                <a:solidFill>
                  <a:srgbClr val="F4F3F2"/>
                </a:solidFill>
              </a:rPr>
              <a:t>SPEDU Region Labour Laws </a:t>
            </a:r>
            <a:endParaRPr lang="en-US" b="1" dirty="0">
              <a:solidFill>
                <a:srgbClr val="F4F3F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1940" y="3121770"/>
            <a:ext cx="5591176" cy="12948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4F3F2"/>
                </a:solidFill>
              </a:rPr>
              <a:t>SPEDU Region Employer - Employee Relations </a:t>
            </a:r>
          </a:p>
          <a:p>
            <a:r>
              <a:rPr lang="en-GB" dirty="0">
                <a:solidFill>
                  <a:srgbClr val="F4F3F2"/>
                </a:solidFill>
              </a:rPr>
              <a:t>(To provide work environment which promotes productivity and harmonious employer/ employee relations) </a:t>
            </a:r>
            <a:r>
              <a:rPr lang="en-GB" dirty="0">
                <a:solidFill>
                  <a:schemeClr val="dk1"/>
                </a:solidFill>
              </a:rPr>
              <a:t>	</a:t>
            </a:r>
          </a:p>
        </p:txBody>
      </p:sp>
      <p:sp>
        <p:nvSpPr>
          <p:cNvPr id="22" name="Shape 498"/>
          <p:cNvSpPr/>
          <p:nvPr/>
        </p:nvSpPr>
        <p:spPr>
          <a:xfrm>
            <a:off x="2651760" y="288296"/>
            <a:ext cx="4206240" cy="448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137" tIns="40137" rIns="40137" bIns="40137" anchor="ctr">
            <a:normAutofit/>
          </a:bodyPr>
          <a:lstStyle>
            <a:lvl1pPr defTabSz="401370">
              <a:lnSpc>
                <a:spcPct val="90000"/>
              </a:lnSpc>
              <a:defRPr sz="2400" b="1">
                <a:solidFill>
                  <a:srgbClr val="36130C"/>
                </a:solidFill>
              </a:defRPr>
            </a:lvl1pPr>
          </a:lstStyle>
          <a:p>
            <a:r>
              <a:rPr lang="en-GB" dirty="0">
                <a:latin typeface="+mj-lt"/>
              </a:rPr>
              <a:t>SPEDU</a:t>
            </a:r>
            <a:r>
              <a:rPr dirty="0"/>
              <a:t> </a:t>
            </a:r>
            <a:r>
              <a:rPr lang="en-ZA" dirty="0" smtClean="0"/>
              <a:t>Incentives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402842"/>
      </p:ext>
    </p:extLst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41488" y="1043664"/>
            <a:ext cx="8561327" cy="356403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Southern African Customs Union (SACU)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575" dirty="0">
                <a:solidFill>
                  <a:schemeClr val="tx1"/>
                </a:solidFill>
              </a:rPr>
              <a:t>Duty free and quota free market access - 61 million consumers (Botswana, South Africa, Namibia, Lesotho and Swaziland)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1575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Southern African Development Community (SADC) Trade Protocol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575" dirty="0">
                <a:solidFill>
                  <a:schemeClr val="tx1"/>
                </a:solidFill>
              </a:rPr>
              <a:t>Preferential market access to more than 293 million consumers in the SADC region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1575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African Growth and Opportunity Act (AGOA)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575" dirty="0">
                <a:solidFill>
                  <a:schemeClr val="tx1"/>
                </a:solidFill>
              </a:rPr>
              <a:t> Duty free and quota free market access to the USA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1575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</a:rPr>
              <a:t>Economic Partnership Agreement between SADC and the European Union (EU)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575" dirty="0">
                <a:solidFill>
                  <a:schemeClr val="tx1"/>
                </a:solidFill>
              </a:rPr>
              <a:t>Duty free and quota free market access to the European Union</a:t>
            </a:r>
          </a:p>
          <a:p>
            <a:pPr marL="457094" lvl="1" indent="0">
              <a:buNone/>
              <a:defRPr/>
            </a:pPr>
            <a:endParaRPr lang="en-US" sz="1575" dirty="0">
              <a:solidFill>
                <a:schemeClr val="tx1"/>
              </a:solidFill>
            </a:endParaRPr>
          </a:p>
          <a:p>
            <a:pPr marL="457100" lvl="1" indent="0">
              <a:spcBef>
                <a:spcPct val="0"/>
              </a:spcBef>
              <a:buNone/>
            </a:pPr>
            <a:endParaRPr lang="en-US" sz="1575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1575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75338" y="240479"/>
            <a:ext cx="2047290" cy="554095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1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Century Gothic"/>
              </a:rPr>
              <a:t>Market Access</a:t>
            </a:r>
          </a:p>
        </p:txBody>
      </p:sp>
    </p:spTree>
    <p:extLst>
      <p:ext uri="{BB962C8B-B14F-4D97-AF65-F5344CB8AC3E}">
        <p14:creationId xmlns:p14="http://schemas.microsoft.com/office/powerpoint/2010/main" val="134087089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239" y="215858"/>
            <a:ext cx="4114802" cy="7281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A" sz="2025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Century Gothic"/>
              </a:rPr>
              <a:t>Investor Value Added Services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027761" y="1055717"/>
            <a:ext cx="6387191" cy="47382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just" defTabSz="457094">
              <a:lnSpc>
                <a:spcPct val="80000"/>
              </a:lnSpc>
              <a:spcBef>
                <a:spcPts val="5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  <a:sym typeface="Arial" charset="0"/>
              </a:rPr>
              <a:t>Business Linkages / Facilitate engagements / Company Visits 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947651" y="1641224"/>
            <a:ext cx="6467302" cy="234057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 indent="-173831" algn="just">
              <a:lnSpc>
                <a:spcPct val="80000"/>
              </a:lnSpc>
              <a:spcBef>
                <a:spcPts val="5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  <a:sym typeface="Arial" charset="0"/>
            </a:endParaRPr>
          </a:p>
          <a:p>
            <a:pPr marL="173831" indent="-173831" algn="just">
              <a:lnSpc>
                <a:spcPct val="80000"/>
              </a:lnSpc>
              <a:spcBef>
                <a:spcPts val="5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  <a:sym typeface="Arial" charset="0"/>
              </a:rPr>
              <a:t>Investor facilitation services (One-Stop-Shop);-</a:t>
            </a:r>
          </a:p>
          <a:p>
            <a:pPr marL="631688" lvl="1" indent="-174589" algn="just">
              <a:lnSpc>
                <a:spcPct val="80000"/>
              </a:lnSpc>
              <a:spcBef>
                <a:spcPts val="400"/>
              </a:spcBef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  <a:sym typeface="Arial" charset="0"/>
              </a:rPr>
              <a:t>Partnerships and Joint Ventures</a:t>
            </a:r>
          </a:p>
          <a:p>
            <a:pPr marL="631688" lvl="1" indent="-174589" algn="just">
              <a:lnSpc>
                <a:spcPct val="80000"/>
              </a:lnSpc>
              <a:spcBef>
                <a:spcPts val="400"/>
              </a:spcBef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  <a:sym typeface="Arial" charset="0"/>
              </a:rPr>
              <a:t>Premises; Land, </a:t>
            </a:r>
          </a:p>
          <a:p>
            <a:pPr marL="631688" lvl="1" indent="-174589" algn="just">
              <a:lnSpc>
                <a:spcPct val="80000"/>
              </a:lnSpc>
              <a:spcBef>
                <a:spcPts val="400"/>
              </a:spcBef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  <a:sym typeface="Arial" charset="0"/>
              </a:rPr>
              <a:t>Work &amp; Residence Permits, Visas</a:t>
            </a:r>
          </a:p>
          <a:p>
            <a:pPr marL="631688" lvl="1" indent="-174589" algn="just">
              <a:lnSpc>
                <a:spcPct val="80000"/>
              </a:lnSpc>
              <a:spcBef>
                <a:spcPts val="400"/>
              </a:spcBef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  <a:sym typeface="Arial" charset="0"/>
              </a:rPr>
              <a:t>Company registration, Licensing</a:t>
            </a:r>
          </a:p>
          <a:p>
            <a:pPr marL="631688" lvl="1" indent="-174589" algn="just">
              <a:lnSpc>
                <a:spcPct val="80000"/>
              </a:lnSpc>
              <a:spcBef>
                <a:spcPts val="400"/>
              </a:spcBef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  <a:sym typeface="Arial" charset="0"/>
              </a:rPr>
              <a:t>Incentives; IFSC, Manufacturing, Tax Holidays (DAO)</a:t>
            </a:r>
          </a:p>
          <a:p>
            <a:pPr marL="631688" lvl="1" indent="-174589" algn="just">
              <a:lnSpc>
                <a:spcPct val="80000"/>
              </a:lnSpc>
              <a:spcBef>
                <a:spcPts val="400"/>
              </a:spcBef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  <a:sym typeface="Arial" charset="0"/>
              </a:rPr>
              <a:t>Professional Advisory firms; registrations (company, tax etc.)</a:t>
            </a:r>
          </a:p>
          <a:p>
            <a:pPr algn="just" defTabSz="457094">
              <a:lnSpc>
                <a:spcPct val="80000"/>
              </a:lnSpc>
              <a:spcBef>
                <a:spcPts val="500"/>
              </a:spcBef>
              <a:buClr>
                <a:srgbClr val="595959"/>
              </a:buClr>
              <a:defRPr/>
            </a:pPr>
            <a:endParaRPr lang="en-US" sz="15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947651" y="4055138"/>
            <a:ext cx="6467301" cy="52202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21" indent="-342821" algn="just" defTabSz="457094">
              <a:lnSpc>
                <a:spcPct val="80000"/>
              </a:lnSpc>
              <a:spcBef>
                <a:spcPts val="5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  <a:sym typeface="Arial" charset="0"/>
              </a:rPr>
              <a:t>Aftercare Services – renewals, expansions etc.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52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82"/>
          <a:stretch/>
        </p:blipFill>
        <p:spPr>
          <a:xfrm>
            <a:off x="170291" y="205979"/>
            <a:ext cx="563703" cy="576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290" y="1153886"/>
            <a:ext cx="7917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GO </a:t>
            </a:r>
            <a:r>
              <a:rPr lang="en-US" sz="2400" dirty="0">
                <a:solidFill>
                  <a:prstClr val="black"/>
                </a:solidFill>
              </a:rPr>
              <a:t>V</a:t>
            </a:r>
            <a:r>
              <a:rPr lang="en-US" sz="2400" dirty="0" smtClean="0">
                <a:solidFill>
                  <a:prstClr val="black"/>
                </a:solidFill>
              </a:rPr>
              <a:t>isit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GO </a:t>
            </a:r>
            <a:r>
              <a:rPr lang="en-US" sz="2400" dirty="0">
                <a:solidFill>
                  <a:prstClr val="black"/>
                </a:solidFill>
              </a:rPr>
              <a:t>I</a:t>
            </a:r>
            <a:r>
              <a:rPr lang="en-US" sz="2400" dirty="0" smtClean="0">
                <a:solidFill>
                  <a:prstClr val="black"/>
                </a:solidFill>
              </a:rPr>
              <a:t>nvest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GO Live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GO Partner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GO Study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GO Connect with the World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17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82"/>
          <a:stretch/>
        </p:blipFill>
        <p:spPr>
          <a:xfrm>
            <a:off x="170291" y="205980"/>
            <a:ext cx="563703" cy="576968"/>
          </a:xfrm>
          <a:prstGeom prst="rect">
            <a:avLst/>
          </a:prstGeom>
        </p:spPr>
      </p:pic>
      <p:pic>
        <p:nvPicPr>
          <p:cNvPr id="3" name="Picture 2" descr="GO_Botswana_PrimaryBrandmark_CMY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63" y="572020"/>
            <a:ext cx="6651157" cy="1301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0291" y="2206432"/>
            <a:ext cx="7964714" cy="2264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4778" indent="-204778" defTabSz="914355">
              <a:spcBef>
                <a:spcPts val="500"/>
              </a:spcBef>
              <a:buFontTx/>
              <a:buChar char="•"/>
            </a:pPr>
            <a:r>
              <a:rPr lang="en-US" alt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Arial" pitchFamily="34" charset="0"/>
                <a:hlinkClick r:id="rId5"/>
              </a:rPr>
              <a:t>www.bitc.co.bw</a:t>
            </a:r>
            <a:r>
              <a:rPr lang="en-US" alt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 </a:t>
            </a:r>
            <a:endParaRPr lang="en-US" alt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04778" indent="-204778" defTabSz="914355">
              <a:spcBef>
                <a:spcPts val="500"/>
              </a:spcBef>
              <a:buFontTx/>
              <a:buChar char="•"/>
            </a:pPr>
            <a:r>
              <a:rPr lang="en-US" alt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mbegabolaweg@bitcin.co.in</a:t>
            </a:r>
            <a:endParaRPr lang="en-US" altLang="en-US" sz="1400" b="1" dirty="0">
              <a:solidFill>
                <a:srgbClr val="7030A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04778" indent="-204778" defTabSz="914355">
              <a:spcBef>
                <a:spcPts val="500"/>
              </a:spcBef>
              <a:buFontTx/>
              <a:buChar char="•"/>
            </a:pPr>
            <a:r>
              <a:rPr lang="en-US" altLang="en-US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Tel. </a:t>
            </a:r>
            <a:r>
              <a:rPr lang="en-US" altLang="en-US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+91 2243602100</a:t>
            </a:r>
          </a:p>
          <a:p>
            <a:pPr marL="204778" indent="-204778" defTabSz="914355">
              <a:spcBef>
                <a:spcPts val="500"/>
              </a:spcBef>
              <a:buFontTx/>
              <a:buChar char="•"/>
            </a:pPr>
            <a:r>
              <a:rPr lang="en-US" altLang="en-US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Mobile</a:t>
            </a:r>
            <a:r>
              <a:rPr lang="en-US" altLang="en-US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altLang="en-US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+91 </a:t>
            </a:r>
            <a:r>
              <a:rPr lang="en-US" altLang="en-US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9833388093</a:t>
            </a:r>
          </a:p>
          <a:p>
            <a:pPr marL="204778" indent="-204778" defTabSz="914355">
              <a:spcBef>
                <a:spcPts val="500"/>
              </a:spcBef>
              <a:buFontTx/>
              <a:buChar char="•"/>
            </a:pPr>
            <a:endParaRPr lang="en-US" altLang="en-US" sz="1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04778" indent="-204778" defTabSz="914355">
              <a:spcBef>
                <a:spcPts val="500"/>
              </a:spcBef>
              <a:buFontTx/>
              <a:buChar char="•"/>
            </a:pPr>
            <a:r>
              <a:rPr lang="en-US" altLang="en-US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  <a:hlinkClick r:id="rId6"/>
              </a:rPr>
              <a:t>www.botswanahighcom.in</a:t>
            </a:r>
            <a:endParaRPr lang="en-US" altLang="en-US" sz="1400" dirty="0" smtClean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04778" indent="-204778" defTabSz="914355">
              <a:spcBef>
                <a:spcPts val="500"/>
              </a:spcBef>
              <a:buFontTx/>
              <a:buChar char="•"/>
            </a:pPr>
            <a:r>
              <a:rPr lang="en-US" altLang="en-US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  <a:hlinkClick r:id="rId7"/>
              </a:rPr>
              <a:t>botind@gov.bw</a:t>
            </a:r>
            <a:endParaRPr lang="en-US" altLang="en-US" sz="1400" dirty="0" smtClean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04778" indent="-204778" defTabSz="914355">
              <a:spcBef>
                <a:spcPts val="500"/>
              </a:spcBef>
              <a:buFontTx/>
              <a:buChar char="•"/>
            </a:pPr>
            <a:r>
              <a:rPr lang="en-US" altLang="en-US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Tel: +91 11 46537000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90397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15.png" descr="Logo.png"/>
          <p:cNvPicPr>
            <a:picLocks noChangeAspect="1"/>
          </p:cNvPicPr>
          <p:nvPr/>
        </p:nvPicPr>
        <p:blipFill>
          <a:blip r:embed="rId2">
            <a:extLst/>
          </a:blip>
          <a:srcRect r="71682"/>
          <a:stretch>
            <a:fillRect/>
          </a:stretch>
        </p:blipFill>
        <p:spPr>
          <a:xfrm>
            <a:off x="170290" y="205979"/>
            <a:ext cx="563704" cy="576969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330200" y="3806631"/>
            <a:ext cx="36703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04778" indent="-204778" defTabSz="914355">
              <a:spcBef>
                <a:spcPts val="500"/>
              </a:spcBef>
              <a:buSzPct val="100000"/>
              <a:buChar char="•"/>
              <a:defRPr sz="1400" b="1">
                <a:solidFill>
                  <a:srgbClr val="7030A0"/>
                </a:solidFill>
              </a:defRPr>
            </a:pPr>
            <a:endParaRPr dirty="0"/>
          </a:p>
        </p:txBody>
      </p:sp>
      <p:sp>
        <p:nvSpPr>
          <p:cNvPr id="221" name="Shape 221"/>
          <p:cNvSpPr/>
          <p:nvPr/>
        </p:nvSpPr>
        <p:spPr>
          <a:xfrm>
            <a:off x="3009900" y="838200"/>
            <a:ext cx="328815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Thank </a:t>
            </a:r>
            <a:r>
              <a:rPr dirty="0" smtClean="0"/>
              <a:t>You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6362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382400" y="4736091"/>
            <a:ext cx="1485900" cy="273844"/>
          </a:xfr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B3BCFDA6-D77F-47A9-A58D-FBB377CCA0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800351" y="216696"/>
            <a:ext cx="4499372" cy="631031"/>
          </a:xfrm>
          <a:prstGeom prst="rect">
            <a:avLst/>
          </a:prstGeom>
        </p:spPr>
        <p:txBody>
          <a:bodyPr lIns="68579" tIns="34289" rIns="68579" bIns="3428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en-ZA" sz="2800" dirty="0">
                <a:solidFill>
                  <a:schemeClr val="accent2">
                    <a:lumMod val="50000"/>
                  </a:schemeClr>
                </a:solidFill>
                <a:effectLst/>
                <a:cs typeface="Calibri" pitchFamily="34" charset="0"/>
              </a:rPr>
              <a:t>Botswana : at a glance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5" y="795544"/>
            <a:ext cx="4558273" cy="3940546"/>
          </a:xfrm>
          <a:prstGeom prst="rect">
            <a:avLst/>
          </a:prstGeom>
        </p:spPr>
      </p:pic>
      <p:graphicFrame>
        <p:nvGraphicFramePr>
          <p:cNvPr id="7" name="Table 135"/>
          <p:cNvGraphicFramePr/>
          <p:nvPr>
            <p:extLst>
              <p:ext uri="{D42A27DB-BD31-4B8C-83A1-F6EECF244321}">
                <p14:modId xmlns:p14="http://schemas.microsoft.com/office/powerpoint/2010/main" val="2809473178"/>
              </p:ext>
            </p:extLst>
          </p:nvPr>
        </p:nvGraphicFramePr>
        <p:xfrm>
          <a:off x="4766463" y="795544"/>
          <a:ext cx="4090665" cy="3978646"/>
        </p:xfrm>
        <a:graphic>
          <a:graphicData uri="http://schemas.openxmlformats.org/drawingml/2006/table">
            <a:tbl>
              <a:tblPr/>
              <a:tblGrid>
                <a:gridCol w="4090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263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200" b="1" dirty="0">
                          <a:solidFill>
                            <a:srgbClr val="FFFFFF"/>
                          </a:solidFill>
                        </a:rPr>
                        <a:t>Population</a:t>
                      </a:r>
                    </a:p>
                  </a:txBody>
                  <a:tcPr marL="34289" marR="34289" marT="34289" marB="34289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200" dirty="0"/>
                        <a:t>2.</a:t>
                      </a:r>
                      <a:r>
                        <a:rPr lang="en-US" sz="1200" dirty="0"/>
                        <a:t>262</a:t>
                      </a:r>
                      <a:r>
                        <a:rPr sz="1200" dirty="0"/>
                        <a:t> Million</a:t>
                      </a:r>
                    </a:p>
                  </a:txBody>
                  <a:tcPr marL="34289" marR="34289" marT="34289" marB="34289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200" b="1" dirty="0">
                          <a:solidFill>
                            <a:srgbClr val="FFFFFF"/>
                          </a:solidFill>
                        </a:rPr>
                        <a:t>Borders</a:t>
                      </a:r>
                    </a:p>
                  </a:txBody>
                  <a:tcPr marL="34289" marR="34289" marT="34289" marB="34289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sz="1200" dirty="0"/>
                        <a:t>S</a:t>
                      </a:r>
                      <a:r>
                        <a:rPr lang="en-US" sz="1200" dirty="0"/>
                        <a:t>outh </a:t>
                      </a:r>
                      <a:r>
                        <a:rPr sz="1200" dirty="0"/>
                        <a:t>A</a:t>
                      </a:r>
                      <a:r>
                        <a:rPr lang="en-US" sz="1200" dirty="0"/>
                        <a:t>frica</a:t>
                      </a:r>
                      <a:r>
                        <a:rPr sz="1200" dirty="0"/>
                        <a:t>, Zimbabwe, Namibia, </a:t>
                      </a:r>
                      <a:r>
                        <a:rPr lang="en-US" sz="1200" dirty="0"/>
                        <a:t>Zambia</a:t>
                      </a:r>
                    </a:p>
                    <a:p>
                      <a:pPr defTabSz="914400">
                        <a:defRPr sz="1800"/>
                      </a:pPr>
                      <a:endParaRPr sz="1200" dirty="0"/>
                    </a:p>
                  </a:txBody>
                  <a:tcPr marL="34289" marR="34289" marT="34289" marB="34289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Land</a:t>
                      </a:r>
                    </a:p>
                  </a:txBody>
                  <a:tcPr marL="34289" marR="34289" marT="34289" marB="34289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200" dirty="0"/>
                        <a:t>582 000 km²</a:t>
                      </a:r>
                    </a:p>
                  </a:txBody>
                  <a:tcPr marL="34289" marR="34289" marT="34289" marB="34289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GDP       </a:t>
                      </a:r>
                    </a:p>
                  </a:txBody>
                  <a:tcPr marL="34289" marR="34289" marT="34289" marB="34289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200" dirty="0"/>
                        <a:t>USD 1</a:t>
                      </a:r>
                      <a:r>
                        <a:rPr lang="en-US" sz="1200" dirty="0"/>
                        <a:t>4</a:t>
                      </a:r>
                      <a:r>
                        <a:rPr sz="1200" dirty="0"/>
                        <a:t>.</a:t>
                      </a:r>
                      <a:r>
                        <a:rPr lang="en-US" sz="1200" dirty="0"/>
                        <a:t>39</a:t>
                      </a:r>
                      <a:r>
                        <a:rPr sz="1200" dirty="0"/>
                        <a:t> Billion (2015)</a:t>
                      </a:r>
                    </a:p>
                  </a:txBody>
                  <a:tcPr marL="34289" marR="34289" marT="34289" marB="34289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GDP per Capita </a:t>
                      </a:r>
                    </a:p>
                  </a:txBody>
                  <a:tcPr marL="34289" marR="34289" marT="34289" marB="34289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200" dirty="0"/>
                        <a:t>USD  </a:t>
                      </a:r>
                      <a:r>
                        <a:rPr lang="en-US" sz="1200" dirty="0"/>
                        <a:t>6,360.6</a:t>
                      </a:r>
                      <a:r>
                        <a:rPr sz="1200" dirty="0"/>
                        <a:t> (2015)</a:t>
                      </a:r>
                    </a:p>
                  </a:txBody>
                  <a:tcPr marL="34289" marR="34289" marT="34289" marB="34289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200" b="1" dirty="0">
                          <a:solidFill>
                            <a:srgbClr val="FFFFFF"/>
                          </a:solidFill>
                        </a:rPr>
                        <a:t>Inflation</a:t>
                      </a:r>
                    </a:p>
                  </a:txBody>
                  <a:tcPr marL="34289" marR="34289" marT="34289" marB="34289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defTabSz="914400">
                        <a:defRPr sz="1200">
                          <a:solidFill>
                            <a:srgbClr val="FF0000"/>
                          </a:solidFill>
                        </a:defRPr>
                      </a:pPr>
                      <a:r>
                        <a:rPr sz="120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3.0</a:t>
                      </a:r>
                      <a:r>
                        <a:rPr sz="1200" dirty="0">
                          <a:solidFill>
                            <a:srgbClr val="000000"/>
                          </a:solidFill>
                        </a:rPr>
                        <a:t> %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December</a:t>
                      </a:r>
                      <a:r>
                        <a:rPr sz="1200" dirty="0">
                          <a:solidFill>
                            <a:srgbClr val="000000"/>
                          </a:solidFill>
                        </a:rPr>
                        <a:t> 2016)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;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3.1% in 2015</a:t>
                      </a:r>
                      <a:endParaRPr sz="1200" dirty="0">
                        <a:solidFill>
                          <a:srgbClr val="000000"/>
                        </a:solidFill>
                      </a:endParaRPr>
                    </a:p>
                  </a:txBody>
                  <a:tcPr marL="34289" marR="34289" marT="34289" marB="34289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200" b="1" dirty="0">
                          <a:solidFill>
                            <a:srgbClr val="FFFFFF"/>
                          </a:solidFill>
                        </a:rPr>
                        <a:t>Interest Rates</a:t>
                      </a:r>
                    </a:p>
                  </a:txBody>
                  <a:tcPr marL="34289" marR="34289" marT="34289" marB="34289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200" dirty="0"/>
                        <a:t>Bank rate </a:t>
                      </a:r>
                      <a:r>
                        <a:rPr lang="en-US" sz="1200" dirty="0"/>
                        <a:t>5.5</a:t>
                      </a:r>
                      <a:r>
                        <a:rPr sz="1200" dirty="0"/>
                        <a:t>%: Prime rate 7%</a:t>
                      </a:r>
                    </a:p>
                  </a:txBody>
                  <a:tcPr marL="34289" marR="34289" marT="34289" marB="34289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40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145" y="1384919"/>
            <a:ext cx="8278498" cy="1289435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Botswana’s Pertinent Strengths &amp; Attractiveness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82"/>
          <a:stretch/>
        </p:blipFill>
        <p:spPr>
          <a:xfrm>
            <a:off x="170297" y="205981"/>
            <a:ext cx="563703" cy="5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3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2839452" y="574507"/>
          <a:ext cx="6015789" cy="429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52074"/>
            <a:ext cx="26710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Compiled annually by the World Bank,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Botswana ranked 71 out of 190,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Number 4 in Africa after Mauritius at 49, Rwanda at 56 and Morocco at 68.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79560" y="4765066"/>
            <a:ext cx="2233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BITC from World Bank 2016/17 data</a:t>
            </a:r>
          </a:p>
        </p:txBody>
      </p:sp>
    </p:spTree>
    <p:extLst>
      <p:ext uri="{BB962C8B-B14F-4D97-AF65-F5344CB8AC3E}">
        <p14:creationId xmlns:p14="http://schemas.microsoft.com/office/powerpoint/2010/main" val="111095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/>
          </p:cNvSpPr>
          <p:nvPr>
            <p:ph type="title"/>
          </p:nvPr>
        </p:nvSpPr>
        <p:spPr>
          <a:xfrm>
            <a:off x="554610" y="913561"/>
            <a:ext cx="8172723" cy="70542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130C"/>
                </a:solidFill>
              </a:defRPr>
            </a:lvl1pPr>
          </a:lstStyle>
          <a:p>
            <a:r>
              <a:rPr dirty="0"/>
              <a:t>Pertinent business environment strengths </a:t>
            </a:r>
          </a:p>
        </p:txBody>
      </p:sp>
      <p:sp>
        <p:nvSpPr>
          <p:cNvPr id="495" name="Shape 495"/>
          <p:cNvSpPr/>
          <p:nvPr/>
        </p:nvSpPr>
        <p:spPr>
          <a:xfrm>
            <a:off x="496089" y="1560391"/>
            <a:ext cx="7907319" cy="374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39310" indent="-339310" defTabSz="401370">
              <a:buSzPct val="100000"/>
              <a:buFont typeface="Arial"/>
              <a:buChar char="•"/>
              <a:defRPr sz="1900"/>
            </a:pPr>
            <a:r>
              <a:rPr dirty="0"/>
              <a:t>Zero tolerance to corruption – Transparency International </a:t>
            </a:r>
            <a:r>
              <a:rPr dirty="0" smtClean="0"/>
              <a:t>Ranking</a:t>
            </a:r>
            <a:endParaRPr lang="en-ZA" dirty="0" smtClean="0"/>
          </a:p>
          <a:p>
            <a:pPr marL="687122" lvl="1" indent="-285750">
              <a:buFont typeface="Arial" panose="020B0604020202020204" pitchFamily="34" charset="0"/>
              <a:buChar char="•"/>
            </a:pPr>
            <a:r>
              <a:rPr lang="en-US" dirty="0"/>
              <a:t>Botswana ranks 35 out of 176 in the world,</a:t>
            </a:r>
          </a:p>
          <a:p>
            <a:pPr marL="687122" lvl="1" indent="-285750">
              <a:buFont typeface="Arial" panose="020B0604020202020204" pitchFamily="34" charset="0"/>
              <a:buChar char="•"/>
            </a:pPr>
            <a:r>
              <a:rPr lang="en-US" dirty="0"/>
              <a:t>Number 1 in Africa</a:t>
            </a:r>
            <a:r>
              <a:rPr lang="en-US" dirty="0" smtClean="0"/>
              <a:t>,</a:t>
            </a:r>
            <a:endParaRPr lang="en-ZA" dirty="0" smtClean="0"/>
          </a:p>
          <a:p>
            <a:pPr marL="339310" indent="-339310" defTabSz="401370">
              <a:buSzPct val="100000"/>
              <a:buFont typeface="Arial"/>
              <a:buChar char="•"/>
              <a:defRPr sz="1900"/>
            </a:pPr>
            <a:r>
              <a:rPr dirty="0" smtClean="0"/>
              <a:t>Sound </a:t>
            </a:r>
            <a:r>
              <a:rPr dirty="0"/>
              <a:t>legal system and adherence to the rule of law</a:t>
            </a:r>
          </a:p>
          <a:p>
            <a:pPr marL="339310" lvl="1" indent="-339310" defTabSz="401370">
              <a:buSzPct val="100000"/>
              <a:buFont typeface="Arial"/>
              <a:buChar char="•"/>
              <a:defRPr sz="1900"/>
            </a:pPr>
            <a:r>
              <a:rPr dirty="0"/>
              <a:t>Political stability, </a:t>
            </a:r>
          </a:p>
          <a:p>
            <a:pPr marL="339310" lvl="1" indent="-339310" defTabSz="401370">
              <a:buSzPct val="100000"/>
              <a:buFont typeface="Arial"/>
              <a:buChar char="•"/>
              <a:defRPr sz="1900"/>
            </a:pPr>
            <a:r>
              <a:rPr dirty="0"/>
              <a:t>Sustained periods of economic growth, sound macro-economic discipline</a:t>
            </a:r>
          </a:p>
          <a:p>
            <a:pPr marL="339310" lvl="1" indent="-339310" defTabSz="401370">
              <a:buSzPct val="100000"/>
              <a:buFont typeface="Arial"/>
              <a:buChar char="•"/>
              <a:defRPr sz="1900"/>
            </a:pPr>
            <a:r>
              <a:rPr dirty="0" err="1"/>
              <a:t>Labour</a:t>
            </a:r>
            <a:r>
              <a:rPr dirty="0"/>
              <a:t> market stability, predictable with an 82% literacy rate</a:t>
            </a:r>
          </a:p>
          <a:p>
            <a:pPr marL="339310" lvl="1" indent="-339310" defTabSz="401370">
              <a:buSzPct val="100000"/>
              <a:buFont typeface="Arial"/>
              <a:buChar char="•"/>
              <a:defRPr sz="1900"/>
            </a:pPr>
            <a:r>
              <a:rPr dirty="0"/>
              <a:t>Highest Investment grade sovereign credit rating in Africa</a:t>
            </a:r>
          </a:p>
          <a:p>
            <a:pPr marL="401370" lvl="1" indent="0" algn="just" defTabSz="401370">
              <a:lnSpc>
                <a:spcPct val="80000"/>
              </a:lnSpc>
              <a:buSzPct val="100000"/>
              <a:buChar char="–"/>
              <a:defRPr sz="1900"/>
            </a:pPr>
            <a:r>
              <a:rPr dirty="0"/>
              <a:t>A- and A-2 short and long term (Standard &amp; </a:t>
            </a:r>
            <a:r>
              <a:rPr dirty="0" err="1"/>
              <a:t>Poors</a:t>
            </a:r>
            <a:r>
              <a:rPr dirty="0"/>
              <a:t>) / A2 by Moody’s</a:t>
            </a:r>
          </a:p>
          <a:p>
            <a:pPr marL="339310" indent="-339310" defTabSz="401370">
              <a:buSzPct val="100000"/>
              <a:buFont typeface="Arial"/>
              <a:buChar char="•"/>
              <a:defRPr sz="1900"/>
            </a:pPr>
            <a:r>
              <a:rPr dirty="0"/>
              <a:t>No foreign exchange controls</a:t>
            </a:r>
          </a:p>
          <a:p>
            <a:pPr marL="339310" indent="-339310" defTabSz="401370">
              <a:buSzPct val="100000"/>
              <a:buFont typeface="Arial"/>
              <a:buChar char="•"/>
              <a:defRPr sz="1900"/>
            </a:pPr>
            <a:r>
              <a:rPr dirty="0"/>
              <a:t>Remittances and full repatriation of profits and dividends</a:t>
            </a:r>
          </a:p>
          <a:p>
            <a:pPr marL="339310" lvl="1" indent="-339310" defTabSz="401370">
              <a:buSzPct val="100000"/>
              <a:buFont typeface="Arial"/>
              <a:buChar char="•"/>
              <a:defRPr sz="1900"/>
            </a:pPr>
            <a:r>
              <a:rPr dirty="0"/>
              <a:t>No restrictions on business ownership</a:t>
            </a:r>
          </a:p>
        </p:txBody>
      </p:sp>
    </p:spTree>
    <p:extLst>
      <p:ext uri="{BB962C8B-B14F-4D97-AF65-F5344CB8AC3E}">
        <p14:creationId xmlns:p14="http://schemas.microsoft.com/office/powerpoint/2010/main" val="365268954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3"/>
          <p:cNvSpPr>
            <a:spLocks/>
          </p:cNvSpPr>
          <p:nvPr/>
        </p:nvSpPr>
        <p:spPr bwMode="auto">
          <a:xfrm>
            <a:off x="1464469" y="4666069"/>
            <a:ext cx="1600200" cy="201215"/>
          </a:xfrm>
          <a:custGeom>
            <a:avLst/>
            <a:gdLst>
              <a:gd name="T0" fmla="*/ 105376133 w 21600"/>
              <a:gd name="T1" fmla="*/ 1666162 h 21600"/>
              <a:gd name="T2" fmla="*/ 105376133 w 21600"/>
              <a:gd name="T3" fmla="*/ 1666162 h 21600"/>
              <a:gd name="T4" fmla="*/ 105376133 w 21600"/>
              <a:gd name="T5" fmla="*/ 1666162 h 21600"/>
              <a:gd name="T6" fmla="*/ 105376133 w 21600"/>
              <a:gd name="T7" fmla="*/ 166616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defTabSz="685664"/>
            <a:fld id="{2BE737AB-C0AF-4CAF-8F58-9839C4A3303C}" type="slidenum">
              <a:rPr lang="en-US" altLang="en-US" sz="900" b="1">
                <a:solidFill>
                  <a:srgbClr val="17375E"/>
                </a:solidFill>
              </a:rPr>
              <a:pPr defTabSz="685664"/>
              <a:t>7</a:t>
            </a:fld>
            <a:endParaRPr lang="en-US" altLang="en-US" sz="1425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0858" y="1451779"/>
            <a:ext cx="2263337" cy="2610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US" b="1" dirty="0">
                <a:solidFill>
                  <a:prstClr val="white"/>
                </a:solidFill>
              </a:rPr>
              <a:t>15% Corporate Tax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9983" y="1458024"/>
            <a:ext cx="2655013" cy="28140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defTabSz="685664"/>
            <a:r>
              <a:rPr lang="en-US" b="1" dirty="0">
                <a:solidFill>
                  <a:prstClr val="white"/>
                </a:solidFill>
              </a:rPr>
              <a:t>Manufacturing, IFSC, BIH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0858" y="1052195"/>
            <a:ext cx="2263337" cy="3364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US" b="1" dirty="0">
                <a:solidFill>
                  <a:prstClr val="white"/>
                </a:solidFill>
              </a:rPr>
              <a:t>22% Corporate Tax</a:t>
            </a:r>
          </a:p>
        </p:txBody>
      </p:sp>
      <p:sp>
        <p:nvSpPr>
          <p:cNvPr id="8" name="Rectangle 7"/>
          <p:cNvSpPr/>
          <p:nvPr/>
        </p:nvSpPr>
        <p:spPr>
          <a:xfrm>
            <a:off x="4081918" y="1052196"/>
            <a:ext cx="2643078" cy="3364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defTabSz="685664"/>
            <a:r>
              <a:rPr lang="en-US" b="1" dirty="0">
                <a:solidFill>
                  <a:prstClr val="white"/>
                </a:solidFill>
              </a:rPr>
              <a:t>Non incentivised rate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0858" y="1775918"/>
            <a:ext cx="2263337" cy="3444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US" b="1" dirty="0">
                <a:solidFill>
                  <a:prstClr val="white"/>
                </a:solidFill>
              </a:rPr>
              <a:t>25% Max Income Tax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81919" y="1784451"/>
            <a:ext cx="2643077" cy="2887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defTabSz="685664"/>
            <a:r>
              <a:rPr lang="en-US" b="1" dirty="0">
                <a:solidFill>
                  <a:prstClr val="white"/>
                </a:solidFill>
              </a:rPr>
              <a:t>Personal Income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0858" y="2179431"/>
            <a:ext cx="2263337" cy="204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US" b="1" dirty="0">
                <a:solidFill>
                  <a:prstClr val="white"/>
                </a:solidFill>
              </a:rPr>
              <a:t>12% VAT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81919" y="2124502"/>
            <a:ext cx="2643077" cy="2587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defTabSz="685664"/>
            <a:r>
              <a:rPr lang="en-US" b="1" dirty="0">
                <a:solidFill>
                  <a:prstClr val="white"/>
                </a:solidFill>
              </a:rPr>
              <a:t>National Rate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0858" y="2444558"/>
            <a:ext cx="2263337" cy="24448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US" b="1" dirty="0">
                <a:solidFill>
                  <a:prstClr val="white"/>
                </a:solidFill>
              </a:rPr>
              <a:t>Tax Holiday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81919" y="2434520"/>
            <a:ext cx="2643077" cy="2545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defTabSz="685664"/>
            <a:r>
              <a:rPr lang="en-US" b="1" dirty="0">
                <a:solidFill>
                  <a:prstClr val="white"/>
                </a:solidFill>
              </a:rPr>
              <a:t>5 – 10 year tax break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79170" y="2795609"/>
            <a:ext cx="1997329" cy="2178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US" b="1" dirty="0">
                <a:solidFill>
                  <a:prstClr val="white"/>
                </a:solidFill>
              </a:rPr>
              <a:t>200% Tax Rebate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9984" y="2762393"/>
            <a:ext cx="2655012" cy="2345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defTabSz="685664"/>
            <a:r>
              <a:rPr lang="en-US" b="1" dirty="0">
                <a:solidFill>
                  <a:prstClr val="white"/>
                </a:solidFill>
              </a:rPr>
              <a:t>Training Costs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9170" y="3134304"/>
            <a:ext cx="5045826" cy="20471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US" b="1" dirty="0">
                <a:solidFill>
                  <a:prstClr val="white"/>
                </a:solidFill>
              </a:rPr>
              <a:t>No Foreign Exchange Controls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9171" y="4038212"/>
            <a:ext cx="5045824" cy="20471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US" b="1" dirty="0">
                <a:solidFill>
                  <a:prstClr val="white"/>
                </a:solidFill>
              </a:rPr>
              <a:t>Expanding Double Taxation Treaty Network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70859" y="3712670"/>
            <a:ext cx="5054136" cy="20471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US" b="1" dirty="0">
                <a:solidFill>
                  <a:prstClr val="white"/>
                </a:solidFill>
              </a:rPr>
              <a:t>No Foreign Ownership Restrictions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79170" y="3417923"/>
            <a:ext cx="5045825" cy="20471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US" b="1" dirty="0">
                <a:solidFill>
                  <a:prstClr val="white"/>
                </a:solidFill>
              </a:rPr>
              <a:t>Duty exemption: importation plant  &amp; machinery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79170" y="4358169"/>
            <a:ext cx="5045825" cy="20471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US" b="1" dirty="0">
                <a:solidFill>
                  <a:prstClr val="white"/>
                </a:solidFill>
              </a:rPr>
              <a:t>Facilitation of Access to Land</a:t>
            </a:r>
          </a:p>
        </p:txBody>
      </p:sp>
      <p:sp>
        <p:nvSpPr>
          <p:cNvPr id="22" name="Shape 498"/>
          <p:cNvSpPr/>
          <p:nvPr/>
        </p:nvSpPr>
        <p:spPr>
          <a:xfrm>
            <a:off x="2651760" y="288296"/>
            <a:ext cx="4206240" cy="448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137" tIns="40137" rIns="40137" bIns="40137" anchor="ctr">
            <a:normAutofit/>
          </a:bodyPr>
          <a:lstStyle>
            <a:lvl1pPr defTabSz="401370">
              <a:lnSpc>
                <a:spcPct val="90000"/>
              </a:lnSpc>
              <a:defRPr sz="2400" b="1">
                <a:solidFill>
                  <a:srgbClr val="36130C"/>
                </a:solidFill>
              </a:defRPr>
            </a:lvl1pPr>
          </a:lstStyle>
          <a:p>
            <a:r>
              <a:rPr dirty="0">
                <a:latin typeface="+mj-lt"/>
              </a:rPr>
              <a:t>Competitive</a:t>
            </a:r>
            <a:r>
              <a:rPr dirty="0"/>
              <a:t> tax framework </a:t>
            </a:r>
          </a:p>
        </p:txBody>
      </p:sp>
    </p:spTree>
    <p:extLst>
      <p:ext uri="{BB962C8B-B14F-4D97-AF65-F5344CB8AC3E}">
        <p14:creationId xmlns:p14="http://schemas.microsoft.com/office/powerpoint/2010/main" val="1220684244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82"/>
          <a:stretch/>
        </p:blipFill>
        <p:spPr>
          <a:xfrm>
            <a:off x="170297" y="205981"/>
            <a:ext cx="563703" cy="57696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786" y="2654161"/>
            <a:ext cx="8278498" cy="1289435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Botswana’s automotive &amp; components sector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4062"/>
            <a:ext cx="9055865" cy="4219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1851" y="1784733"/>
            <a:ext cx="600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Botswana’s Key Sector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09403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9.jpeg" descr="http://www.bitc.co.bw/sites/default/files/styles/sector_index/public/Tourism.jpg?itok=dPsJ9dFa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0256" y="1413118"/>
            <a:ext cx="1428751" cy="142875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179810" y="248574"/>
            <a:ext cx="8229601" cy="857251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0000"/>
                </a:solidFill>
              </a:defRPr>
            </a:lvl1pPr>
          </a:lstStyle>
          <a:p>
            <a:r>
              <a:t>Key Sector Opportunities</a:t>
            </a:r>
          </a:p>
        </p:txBody>
      </p:sp>
      <p:pic>
        <p:nvPicPr>
          <p:cNvPr id="178" name="image10.jpeg" descr="http://www.bitc.co.bw/sites/default/files/styles/sector_index/public/Financial%20and%20Business%20Services.jpg?itok=a4FIVOTk">
            <a:hlinkClick r:id="rId4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37817" y="1463406"/>
            <a:ext cx="142875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11.jpeg" descr="http://www.bitc.co.bw/sites/default/files/styles/sector_index/public/Manufacturing.jpg?itok=yveh9WHF">
            <a:hlinkClick r:id="rId6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55377" y="1463406"/>
            <a:ext cx="142875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12.jpeg" descr="http://www.bitc.co.bw/sites/default/files/styles/sector_index/public/Mining.jpg?itok=7pXuJcmb">
            <a:hlinkClick r:id="rId8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99003" y="1463406"/>
            <a:ext cx="142875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13.jpeg" descr="http://www.bitc.co.bw/sites/default/files/styles/sector_index/public/Agriculture.jpg?itok=5SPW8sjX">
            <a:hlinkClick r:id="rId10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93865" y="1463406"/>
            <a:ext cx="1428751" cy="142875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493865" y="1463407"/>
            <a:ext cx="1428751" cy="341702"/>
          </a:xfrm>
          <a:prstGeom prst="rect">
            <a:avLst/>
          </a:prstGeom>
          <a:solidFill>
            <a:srgbClr val="002060">
              <a:alpha val="69804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 b="1">
                <a:solidFill>
                  <a:srgbClr val="FFFFFF"/>
                </a:solidFill>
              </a:defRPr>
            </a:pPr>
            <a:r>
              <a:t>Agriculture &amp; Agribiz,</a:t>
            </a:r>
          </a:p>
          <a:p>
            <a:pPr>
              <a:defRPr sz="900" b="1">
                <a:solidFill>
                  <a:srgbClr val="FFFFFF"/>
                </a:solidFill>
              </a:defRPr>
            </a:pPr>
            <a:r>
              <a:t> </a:t>
            </a:r>
          </a:p>
        </p:txBody>
      </p:sp>
      <p:sp>
        <p:nvSpPr>
          <p:cNvPr id="183" name="Shape 183"/>
          <p:cNvSpPr/>
          <p:nvPr/>
        </p:nvSpPr>
        <p:spPr>
          <a:xfrm>
            <a:off x="7220256" y="1463407"/>
            <a:ext cx="1428751" cy="341702"/>
          </a:xfrm>
          <a:prstGeom prst="rect">
            <a:avLst/>
          </a:prstGeom>
          <a:solidFill>
            <a:srgbClr val="002060">
              <a:alpha val="69804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r>
              <a:t>Tourism &amp; Hospitality</a:t>
            </a:r>
          </a:p>
        </p:txBody>
      </p:sp>
      <p:sp>
        <p:nvSpPr>
          <p:cNvPr id="184" name="Shape 184"/>
          <p:cNvSpPr/>
          <p:nvPr/>
        </p:nvSpPr>
        <p:spPr>
          <a:xfrm>
            <a:off x="3855377" y="1463407"/>
            <a:ext cx="1428751" cy="341702"/>
          </a:xfrm>
          <a:prstGeom prst="rect">
            <a:avLst/>
          </a:prstGeom>
          <a:solidFill>
            <a:srgbClr val="002060">
              <a:alpha val="69804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r>
              <a:t>Manufacturing</a:t>
            </a:r>
          </a:p>
        </p:txBody>
      </p:sp>
      <p:sp>
        <p:nvSpPr>
          <p:cNvPr id="185" name="Shape 185"/>
          <p:cNvSpPr/>
          <p:nvPr/>
        </p:nvSpPr>
        <p:spPr>
          <a:xfrm>
            <a:off x="5537817" y="1463407"/>
            <a:ext cx="1428751" cy="341702"/>
          </a:xfrm>
          <a:prstGeom prst="rect">
            <a:avLst/>
          </a:prstGeom>
          <a:solidFill>
            <a:srgbClr val="002060">
              <a:alpha val="69804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r>
              <a:t>Services</a:t>
            </a:r>
          </a:p>
        </p:txBody>
      </p:sp>
      <p:sp>
        <p:nvSpPr>
          <p:cNvPr id="186" name="Shape 186"/>
          <p:cNvSpPr/>
          <p:nvPr/>
        </p:nvSpPr>
        <p:spPr>
          <a:xfrm>
            <a:off x="2199003" y="1463407"/>
            <a:ext cx="1428751" cy="214702"/>
          </a:xfrm>
          <a:prstGeom prst="rect">
            <a:avLst/>
          </a:prstGeom>
          <a:solidFill>
            <a:srgbClr val="002060">
              <a:alpha val="69804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r>
              <a:t>Resource Beneficiation</a:t>
            </a:r>
          </a:p>
        </p:txBody>
      </p:sp>
      <p:grpSp>
        <p:nvGrpSpPr>
          <p:cNvPr id="189" name="Group 189"/>
          <p:cNvGrpSpPr/>
          <p:nvPr/>
        </p:nvGrpSpPr>
        <p:grpSpPr>
          <a:xfrm>
            <a:off x="474961" y="4316958"/>
            <a:ext cx="8144186" cy="350662"/>
            <a:chOff x="0" y="0"/>
            <a:chExt cx="8144184" cy="350661"/>
          </a:xfrm>
        </p:grpSpPr>
        <p:sp>
          <p:nvSpPr>
            <p:cNvPr id="187" name="Shape 187"/>
            <p:cNvSpPr/>
            <p:nvPr/>
          </p:nvSpPr>
          <p:spPr>
            <a:xfrm>
              <a:off x="0" y="24859"/>
              <a:ext cx="8144185" cy="300943"/>
            </a:xfrm>
            <a:prstGeom prst="rect">
              <a:avLst/>
            </a:prstGeom>
            <a:gradFill flip="none" rotWithShape="1">
              <a:gsLst>
                <a:gs pos="0">
                  <a:srgbClr val="0479CA"/>
                </a:gs>
                <a:gs pos="100000">
                  <a:schemeClr val="accent1">
                    <a:hueOff val="666049"/>
                    <a:satOff val="26213"/>
                    <a:lumOff val="39536"/>
                  </a:schemeClr>
                </a:gs>
              </a:gsLst>
              <a:lin ang="16200000" scaled="0"/>
            </a:gradFill>
            <a:ln w="9525" cap="flat">
              <a:solidFill>
                <a:srgbClr val="1773B3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0" y="-1"/>
              <a:ext cx="8144185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/>
              </a:lvl1pPr>
            </a:lstStyle>
            <a:p>
              <a:r>
                <a:t>Premised on accelerating economic diversification</a:t>
              </a:r>
            </a:p>
          </p:txBody>
        </p:sp>
      </p:grpSp>
      <p:grpSp>
        <p:nvGrpSpPr>
          <p:cNvPr id="192" name="Group 192"/>
          <p:cNvGrpSpPr/>
          <p:nvPr/>
        </p:nvGrpSpPr>
        <p:grpSpPr>
          <a:xfrm>
            <a:off x="7242956" y="2999766"/>
            <a:ext cx="1428751" cy="1256202"/>
            <a:chOff x="0" y="-1"/>
            <a:chExt cx="1428750" cy="1256201"/>
          </a:xfrm>
        </p:grpSpPr>
        <p:sp>
          <p:nvSpPr>
            <p:cNvPr id="190" name="Shape 190"/>
            <p:cNvSpPr/>
            <p:nvPr/>
          </p:nvSpPr>
          <p:spPr>
            <a:xfrm>
              <a:off x="0" y="-1"/>
              <a:ext cx="1428750" cy="1256201"/>
            </a:xfrm>
            <a:prstGeom prst="rect">
              <a:avLst/>
            </a:prstGeom>
            <a:noFill/>
            <a:ln w="9525" cap="flat">
              <a:solidFill>
                <a:srgbClr val="1773B3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100" b="1"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0" y="158743"/>
              <a:ext cx="1428750" cy="9387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171450" indent="-171450">
                <a:buSzPct val="100000"/>
                <a:buFont typeface="Arial" panose="020B0604020202020204" pitchFamily="34" charset="0"/>
                <a:buChar char="•"/>
                <a:defRPr sz="1100" b="1"/>
              </a:pPr>
              <a:r>
                <a:rPr lang="en-ZA" dirty="0" smtClean="0"/>
                <a:t>Hotels</a:t>
              </a:r>
            </a:p>
            <a:p>
              <a:pPr marL="171450" indent="-171450">
                <a:buSzPct val="100000"/>
                <a:buFont typeface="Arial" panose="020B0604020202020204" pitchFamily="34" charset="0"/>
                <a:buChar char="•"/>
                <a:defRPr sz="1100" b="1"/>
              </a:pPr>
              <a:r>
                <a:rPr lang="en-ZA" dirty="0" smtClean="0"/>
                <a:t>Recreational Parks</a:t>
              </a:r>
            </a:p>
            <a:p>
              <a:pPr>
                <a:buSzPct val="100000"/>
                <a:defRPr sz="1100" b="1"/>
              </a:pPr>
              <a:endParaRPr lang="en-ZA" dirty="0">
                <a:solidFill>
                  <a:srgbClr val="FFFFFF"/>
                </a:solidFill>
              </a:endParaRPr>
            </a:p>
            <a:p>
              <a:pPr>
                <a:buSzPct val="100000"/>
                <a:defRPr sz="1100" b="1"/>
              </a:pPr>
              <a:endParaRPr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95" name="Group 195"/>
          <p:cNvGrpSpPr/>
          <p:nvPr/>
        </p:nvGrpSpPr>
        <p:grpSpPr>
          <a:xfrm>
            <a:off x="3832678" y="2999767"/>
            <a:ext cx="1428751" cy="1234443"/>
            <a:chOff x="0" y="-1"/>
            <a:chExt cx="1428750" cy="1234442"/>
          </a:xfrm>
        </p:grpSpPr>
        <p:sp>
          <p:nvSpPr>
            <p:cNvPr id="193" name="Shape 193"/>
            <p:cNvSpPr/>
            <p:nvPr/>
          </p:nvSpPr>
          <p:spPr>
            <a:xfrm>
              <a:off x="0" y="-1"/>
              <a:ext cx="1428750" cy="1234442"/>
            </a:xfrm>
            <a:prstGeom prst="rect">
              <a:avLst/>
            </a:prstGeom>
            <a:noFill/>
            <a:ln w="9525" cap="flat">
              <a:solidFill>
                <a:srgbClr val="1773B3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0" y="201723"/>
              <a:ext cx="1428750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lang="en-ZA" dirty="0" smtClean="0"/>
                <a:t>Textile </a:t>
              </a:r>
              <a:r>
                <a:rPr lang="en-ZA" dirty="0"/>
                <a:t>and </a:t>
              </a:r>
              <a:r>
                <a:rPr lang="en-ZA" dirty="0" smtClean="0"/>
                <a:t>Clothing</a:t>
              </a: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lang="en-ZA" dirty="0" smtClean="0"/>
                <a:t>Agro Processing</a:t>
              </a:r>
              <a:endParaRPr lang="en-ZA" dirty="0"/>
            </a:p>
            <a:p>
              <a:pPr>
                <a:defRPr sz="1200" b="1"/>
              </a:pP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8" name="Group 198"/>
          <p:cNvGrpSpPr/>
          <p:nvPr/>
        </p:nvGrpSpPr>
        <p:grpSpPr>
          <a:xfrm>
            <a:off x="493865" y="2985866"/>
            <a:ext cx="1428751" cy="1234443"/>
            <a:chOff x="0" y="-1"/>
            <a:chExt cx="1428750" cy="1234442"/>
          </a:xfrm>
        </p:grpSpPr>
        <p:sp>
          <p:nvSpPr>
            <p:cNvPr id="196" name="Shape 196"/>
            <p:cNvSpPr/>
            <p:nvPr/>
          </p:nvSpPr>
          <p:spPr>
            <a:xfrm>
              <a:off x="0" y="-1"/>
              <a:ext cx="1428750" cy="1234442"/>
            </a:xfrm>
            <a:prstGeom prst="rect">
              <a:avLst/>
            </a:prstGeom>
            <a:noFill/>
            <a:ln w="9525" cap="flat">
              <a:solidFill>
                <a:srgbClr val="1773B3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 b="1"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0" y="109390"/>
              <a:ext cx="1428750" cy="1015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dirty="0"/>
                <a:t>Leather</a:t>
              </a:r>
              <a:endParaRPr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lang="en-ZA" dirty="0" smtClean="0"/>
                <a:t>Livestock Production – </a:t>
              </a:r>
              <a:r>
                <a:rPr dirty="0" smtClean="0"/>
                <a:t>Beef</a:t>
              </a:r>
              <a:endParaRPr lang="en-ZA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lang="en-ZA" dirty="0" smtClean="0"/>
                <a:t>Crop Production</a:t>
              </a:r>
            </a:p>
          </p:txBody>
        </p:sp>
      </p:grpSp>
      <p:grpSp>
        <p:nvGrpSpPr>
          <p:cNvPr id="201" name="Group 201"/>
          <p:cNvGrpSpPr/>
          <p:nvPr/>
        </p:nvGrpSpPr>
        <p:grpSpPr>
          <a:xfrm>
            <a:off x="2180100" y="2985866"/>
            <a:ext cx="1428751" cy="1234443"/>
            <a:chOff x="0" y="-1"/>
            <a:chExt cx="1428750" cy="1234442"/>
          </a:xfrm>
        </p:grpSpPr>
        <p:sp>
          <p:nvSpPr>
            <p:cNvPr id="199" name="Shape 199"/>
            <p:cNvSpPr/>
            <p:nvPr/>
          </p:nvSpPr>
          <p:spPr>
            <a:xfrm>
              <a:off x="0" y="-1"/>
              <a:ext cx="1428750" cy="1234442"/>
            </a:xfrm>
            <a:prstGeom prst="rect">
              <a:avLst/>
            </a:prstGeom>
            <a:noFill/>
            <a:ln w="9525" cap="flat">
              <a:solidFill>
                <a:srgbClr val="1773B3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 b="1"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0" y="294056"/>
              <a:ext cx="1428750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lang="en-ZA" dirty="0" smtClean="0"/>
                <a:t>Diamond</a:t>
              </a: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dirty="0" smtClean="0"/>
                <a:t>Soda </a:t>
              </a:r>
              <a:r>
                <a:rPr dirty="0"/>
                <a:t>Ash</a:t>
              </a:r>
              <a:endParaRPr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dirty="0"/>
                <a:t>Coal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Shape 190"/>
          <p:cNvSpPr/>
          <p:nvPr/>
        </p:nvSpPr>
        <p:spPr>
          <a:xfrm>
            <a:off x="5537817" y="3012431"/>
            <a:ext cx="1428751" cy="1256202"/>
          </a:xfrm>
          <a:prstGeom prst="rect">
            <a:avLst/>
          </a:prstGeom>
          <a:noFill/>
          <a:ln w="9525" cap="flat">
            <a:solidFill>
              <a:srgbClr val="1773B3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 sz="1100" b="1"/>
            </a:pPr>
            <a:r>
              <a:rPr lang="en-ZA" dirty="0" smtClean="0"/>
              <a:t>ICT</a:t>
            </a:r>
          </a:p>
          <a:p>
            <a:pPr marL="171450" indent="-171450">
              <a:buFont typeface="Arial" panose="020B0604020202020204" pitchFamily="34" charset="0"/>
              <a:buChar char="•"/>
              <a:defRPr sz="1100" b="1"/>
            </a:pPr>
            <a:r>
              <a:rPr lang="en-ZA" dirty="0" smtClean="0"/>
              <a:t>IFSC</a:t>
            </a:r>
          </a:p>
        </p:txBody>
      </p:sp>
    </p:spTree>
    <p:extLst>
      <p:ext uri="{BB962C8B-B14F-4D97-AF65-F5344CB8AC3E}">
        <p14:creationId xmlns:p14="http://schemas.microsoft.com/office/powerpoint/2010/main" val="238455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1B75B3"/>
      </a:accent1>
      <a:accent2>
        <a:srgbClr val="6B2617"/>
      </a:accent2>
      <a:accent3>
        <a:srgbClr val="AC6C15"/>
      </a:accent3>
      <a:accent4>
        <a:srgbClr val="1B75B3"/>
      </a:accent4>
      <a:accent5>
        <a:srgbClr val="368D39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Custom 4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1B75B3"/>
      </a:accent1>
      <a:accent2>
        <a:srgbClr val="6B2617"/>
      </a:accent2>
      <a:accent3>
        <a:srgbClr val="AC6C15"/>
      </a:accent3>
      <a:accent4>
        <a:srgbClr val="1B75B3"/>
      </a:accent4>
      <a:accent5>
        <a:srgbClr val="368D39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17655</TotalTime>
  <Words>1167</Words>
  <Application>Microsoft Office PowerPoint</Application>
  <PresentationFormat>On-screen Show (16:9)</PresentationFormat>
  <Paragraphs>279</Paragraphs>
  <Slides>25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Malgun Gothic</vt:lpstr>
      <vt:lpstr>ＭＳ Ｐゴシック</vt:lpstr>
      <vt:lpstr>Aharoni</vt:lpstr>
      <vt:lpstr>Arial</vt:lpstr>
      <vt:lpstr>Batang</vt:lpstr>
      <vt:lpstr>Calibri</vt:lpstr>
      <vt:lpstr>Century Gothic</vt:lpstr>
      <vt:lpstr>Corbel</vt:lpstr>
      <vt:lpstr>Times</vt:lpstr>
      <vt:lpstr>Times New Roman</vt:lpstr>
      <vt:lpstr>Wingdings</vt:lpstr>
      <vt:lpstr>ヒラギノ角ゴ Pro W3</vt:lpstr>
      <vt:lpstr>Office Theme</vt:lpstr>
      <vt:lpstr>4_Office Theme</vt:lpstr>
      <vt:lpstr>Visio</vt:lpstr>
      <vt:lpstr>  </vt:lpstr>
      <vt:lpstr>Outline</vt:lpstr>
      <vt:lpstr>PowerPoint Presentation</vt:lpstr>
      <vt:lpstr>Botswana’s Pertinent Strengths &amp; Attractiveness</vt:lpstr>
      <vt:lpstr>PowerPoint Presentation</vt:lpstr>
      <vt:lpstr>Pertinent business environment strengths </vt:lpstr>
      <vt:lpstr>PowerPoint Presentation</vt:lpstr>
      <vt:lpstr>Botswana’s automotive &amp; components sector</vt:lpstr>
      <vt:lpstr>Key Sector Opportunities</vt:lpstr>
      <vt:lpstr>PowerPoint Presentation</vt:lpstr>
      <vt:lpstr>Investment Opportunities in Agriculture</vt:lpstr>
      <vt:lpstr>Opportunities in the Leather Sector</vt:lpstr>
      <vt:lpstr>Manufacturing Sector</vt:lpstr>
      <vt:lpstr>Financial Services Sector</vt:lpstr>
      <vt:lpstr>ICT Opportunities. : Fibre Network</vt:lpstr>
      <vt:lpstr>The diamond value chain</vt:lpstr>
      <vt:lpstr>Botswana’s Special Economic Zones (SEZs) </vt:lpstr>
      <vt:lpstr>Special Economic Zones in Botswana</vt:lpstr>
      <vt:lpstr>SPEDU REGION</vt:lpstr>
      <vt:lpstr>PowerPoint Presentation</vt:lpstr>
      <vt:lpstr>PowerPoint Presentation</vt:lpstr>
      <vt:lpstr>Investor Value Added Services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Malebogo Kote</dc:creator>
  <cp:lastModifiedBy>mbegabolaweg</cp:lastModifiedBy>
  <cp:revision>495</cp:revision>
  <cp:lastPrinted>2016-11-03T07:04:43Z</cp:lastPrinted>
  <dcterms:created xsi:type="dcterms:W3CDTF">2013-05-02T10:45:06Z</dcterms:created>
  <dcterms:modified xsi:type="dcterms:W3CDTF">2017-10-24T11:46:40Z</dcterms:modified>
</cp:coreProperties>
</file>